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19" r:id="rId3"/>
    <p:sldId id="321" r:id="rId4"/>
    <p:sldId id="324" r:id="rId5"/>
    <p:sldId id="335" r:id="rId6"/>
    <p:sldId id="297" r:id="rId7"/>
    <p:sldId id="296" r:id="rId8"/>
    <p:sldId id="330" r:id="rId9"/>
    <p:sldId id="325" r:id="rId10"/>
    <p:sldId id="315" r:id="rId11"/>
    <p:sldId id="300" r:id="rId12"/>
    <p:sldId id="311" r:id="rId13"/>
    <p:sldId id="301" r:id="rId14"/>
    <p:sldId id="312" r:id="rId15"/>
    <p:sldId id="326" r:id="rId16"/>
    <p:sldId id="316" r:id="rId17"/>
    <p:sldId id="317" r:id="rId18"/>
    <p:sldId id="314" r:id="rId19"/>
    <p:sldId id="305" r:id="rId20"/>
    <p:sldId id="318" r:id="rId21"/>
    <p:sldId id="328" r:id="rId22"/>
    <p:sldId id="329" r:id="rId23"/>
    <p:sldId id="332" r:id="rId24"/>
    <p:sldId id="336" r:id="rId2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d Thanhous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53" autoAdjust="0"/>
    <p:restoredTop sz="79782" autoAdjust="0"/>
  </p:normalViewPr>
  <p:slideViewPr>
    <p:cSldViewPr>
      <p:cViewPr>
        <p:scale>
          <a:sx n="88" d="100"/>
          <a:sy n="88" d="100"/>
        </p:scale>
        <p:origin x="912" y="48"/>
      </p:cViewPr>
      <p:guideLst>
        <p:guide orient="horz" pos="2160"/>
        <p:guide pos="2880"/>
      </p:guideLst>
    </p:cSldViewPr>
  </p:slideViewPr>
  <p:outlineViewPr>
    <p:cViewPr>
      <p:scale>
        <a:sx n="33" d="100"/>
        <a:sy n="33" d="100"/>
      </p:scale>
      <p:origin x="228" y="225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cs typeface="+mn-cs"/>
              </a:defRPr>
            </a:lvl1pPr>
          </a:lstStyle>
          <a:p>
            <a:pPr>
              <a:defRPr/>
            </a:pPr>
            <a:endParaRPr lang="en-US"/>
          </a:p>
        </p:txBody>
      </p:sp>
      <p:sp>
        <p:nvSpPr>
          <p:cNvPr id="717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cs typeface="+mn-cs"/>
              </a:defRPr>
            </a:lvl1pPr>
          </a:lstStyle>
          <a:p>
            <a:pPr>
              <a:defRPr/>
            </a:pPr>
            <a:endParaRPr lang="en-US"/>
          </a:p>
        </p:txBody>
      </p:sp>
      <p:sp>
        <p:nvSpPr>
          <p:cNvPr id="717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cs typeface="+mn-cs"/>
              </a:defRPr>
            </a:lvl1pPr>
          </a:lstStyle>
          <a:p>
            <a:pPr>
              <a:defRPr/>
            </a:pPr>
            <a:fld id="{5331E4CF-48E7-4EA2-8C9A-35B8BD5FCA23}" type="slidenum">
              <a:rPr lang="en-US"/>
              <a:pPr>
                <a:defRPr/>
              </a:pPr>
              <a:t>‹#›</a:t>
            </a:fld>
            <a:endParaRPr lang="en-US" dirty="0"/>
          </a:p>
        </p:txBody>
      </p:sp>
    </p:spTree>
    <p:extLst>
      <p:ext uri="{BB962C8B-B14F-4D97-AF65-F5344CB8AC3E}">
        <p14:creationId xmlns:p14="http://schemas.microsoft.com/office/powerpoint/2010/main" val="728018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Helvetica" panose="020B0604020202020204" pitchFamily="34" charset="0"/>
                <a:ea typeface="MS Mincho" panose="02020609040205080304" pitchFamily="49" charset="-128"/>
                <a:cs typeface="Times New Roman" panose="02020603050405020304" pitchFamily="18" charset="0"/>
              </a:rPr>
              <a:t>Although the Biograph Studios (with Griffith), the Edison, </a:t>
            </a:r>
            <a:r>
              <a:rPr lang="en-US" sz="1200" dirty="0" err="1">
                <a:effectLst/>
                <a:latin typeface="Helvetica" panose="020B0604020202020204" pitchFamily="34" charset="0"/>
                <a:ea typeface="MS Mincho" panose="02020609040205080304" pitchFamily="49" charset="-128"/>
                <a:cs typeface="Times New Roman" panose="02020603050405020304" pitchFamily="18" charset="0"/>
              </a:rPr>
              <a:t>Kalem</a:t>
            </a:r>
            <a:r>
              <a:rPr lang="en-US" sz="1200" dirty="0">
                <a:effectLst/>
                <a:latin typeface="Helvetica" panose="020B0604020202020204" pitchFamily="34" charset="0"/>
                <a:ea typeface="MS Mincho" panose="02020609040205080304" pitchFamily="49" charset="-128"/>
                <a:cs typeface="Times New Roman" panose="02020603050405020304" pitchFamily="18" charset="0"/>
              </a:rPr>
              <a:t>, and </a:t>
            </a:r>
            <a:r>
              <a:rPr lang="en-US" sz="1200" dirty="0" err="1">
                <a:effectLst/>
                <a:latin typeface="Helvetica" panose="020B0604020202020204" pitchFamily="34" charset="0"/>
                <a:ea typeface="MS Mincho" panose="02020609040205080304" pitchFamily="49" charset="-128"/>
                <a:cs typeface="Times New Roman" panose="02020603050405020304" pitchFamily="18" charset="0"/>
              </a:rPr>
              <a:t>Lubin</a:t>
            </a:r>
            <a:r>
              <a:rPr lang="en-US" sz="1200" dirty="0">
                <a:effectLst/>
                <a:latin typeface="Helvetica" panose="020B0604020202020204" pitchFamily="34" charset="0"/>
                <a:ea typeface="MS Mincho" panose="02020609040205080304" pitchFamily="49" charset="-128"/>
                <a:cs typeface="Times New Roman" panose="02020603050405020304" pitchFamily="18" charset="0"/>
              </a:rPr>
              <a:t> companies’ films are the better known to historians from this early period of filmmaking, it was the Thanhouser Film studio that best illustrates the transition from live performance to filmed melodrama. In the silent era, it was the actor’s “natural gestures” on screen that had to convey the emotion of the characters without the use of spoken dialog. </a:t>
            </a:r>
            <a:endParaRPr lang="en-US" dirty="0"/>
          </a:p>
        </p:txBody>
      </p:sp>
      <p:sp>
        <p:nvSpPr>
          <p:cNvPr id="4" name="Slide Number Placeholder 3"/>
          <p:cNvSpPr>
            <a:spLocks noGrp="1"/>
          </p:cNvSpPr>
          <p:nvPr>
            <p:ph type="sldNum" sz="quarter" idx="10"/>
          </p:nvPr>
        </p:nvSpPr>
        <p:spPr/>
        <p:txBody>
          <a:bodyPr/>
          <a:lstStyle/>
          <a:p>
            <a:pPr>
              <a:defRPr/>
            </a:pPr>
            <a:fld id="{5331E4CF-48E7-4EA2-8C9A-35B8BD5FCA23}" type="slidenum">
              <a:rPr lang="en-US" smtClean="0"/>
              <a:pPr>
                <a:defRPr/>
              </a:pPr>
              <a:t>1</a:t>
            </a:fld>
            <a:endParaRPr lang="en-US" dirty="0"/>
          </a:p>
        </p:txBody>
      </p:sp>
    </p:spTree>
    <p:extLst>
      <p:ext uri="{BB962C8B-B14F-4D97-AF65-F5344CB8AC3E}">
        <p14:creationId xmlns:p14="http://schemas.microsoft.com/office/powerpoint/2010/main" val="2205280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From the chapter “Gesture” by Henry Neville, we learn of the </a:t>
            </a:r>
            <a:r>
              <a:rPr lang="en-US" sz="1800" b="0" i="0" u="none" strike="noStrike" baseline="0" dirty="0">
                <a:latin typeface="Courier"/>
              </a:rPr>
              <a:t>POSITIONS AND MOTIONS OF THE HANDS,</a:t>
            </a:r>
          </a:p>
          <a:p>
            <a:pPr algn="l"/>
            <a:r>
              <a:rPr lang="en-US" sz="1800" b="0" i="0" u="none" strike="noStrike" baseline="0" dirty="0">
                <a:latin typeface="Courier"/>
              </a:rPr>
              <a:t>ARMS, AND SHOULDERS. The Rhetorical: “Come here” or “Go there.” “The stroke of the gesture</a:t>
            </a:r>
          </a:p>
          <a:p>
            <a:pPr algn="l"/>
            <a:r>
              <a:rPr lang="en-US" sz="1800" b="0" i="0" u="none" strike="noStrike" baseline="0" dirty="0">
                <a:latin typeface="Courier"/>
              </a:rPr>
              <a:t>should be to the eye what the inflexions of the voice are to the ear.”</a:t>
            </a:r>
            <a:endParaRPr lang="en-US" dirty="0"/>
          </a:p>
        </p:txBody>
      </p:sp>
      <p:sp>
        <p:nvSpPr>
          <p:cNvPr id="4" name="Slide Number Placeholder 3"/>
          <p:cNvSpPr>
            <a:spLocks noGrp="1"/>
          </p:cNvSpPr>
          <p:nvPr>
            <p:ph type="sldNum" sz="quarter" idx="5"/>
          </p:nvPr>
        </p:nvSpPr>
        <p:spPr/>
        <p:txBody>
          <a:bodyPr/>
          <a:lstStyle/>
          <a:p>
            <a:pPr>
              <a:defRPr/>
            </a:pPr>
            <a:fld id="{5331E4CF-48E7-4EA2-8C9A-35B8BD5FCA23}" type="slidenum">
              <a:rPr lang="en-US" smtClean="0"/>
              <a:pPr>
                <a:defRPr/>
              </a:pPr>
              <a:t>11</a:t>
            </a:fld>
            <a:endParaRPr lang="en-US" dirty="0"/>
          </a:p>
        </p:txBody>
      </p:sp>
    </p:spTree>
    <p:extLst>
      <p:ext uri="{BB962C8B-B14F-4D97-AF65-F5344CB8AC3E}">
        <p14:creationId xmlns:p14="http://schemas.microsoft.com/office/powerpoint/2010/main" val="3307900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dirty="0" err="1"/>
              <a:t>Thanhouser’s</a:t>
            </a:r>
            <a:r>
              <a:rPr lang="en-US" dirty="0"/>
              <a:t> very first </a:t>
            </a:r>
            <a:r>
              <a:rPr lang="en-US" baseline="0" dirty="0"/>
              <a:t>release, </a:t>
            </a:r>
            <a:r>
              <a:rPr lang="en-US" i="1" baseline="0" dirty="0"/>
              <a:t>The Actor’s Children</a:t>
            </a:r>
            <a:r>
              <a:rPr lang="en-US" i="0" baseline="0" dirty="0"/>
              <a:t>, in </a:t>
            </a:r>
            <a:r>
              <a:rPr lang="en-US" baseline="0" dirty="0"/>
              <a:t>the very first scene we see the adoption of stage techniques, here a rhetorical arc action by the woman center screen as she dismisses her companions. </a:t>
            </a:r>
            <a:endParaRPr lang="en-US" dirty="0"/>
          </a:p>
        </p:txBody>
      </p:sp>
      <p:sp>
        <p:nvSpPr>
          <p:cNvPr id="4" name="Slide Number Placeholder 3"/>
          <p:cNvSpPr>
            <a:spLocks noGrp="1"/>
          </p:cNvSpPr>
          <p:nvPr>
            <p:ph type="sldNum" sz="quarter" idx="10"/>
          </p:nvPr>
        </p:nvSpPr>
        <p:spPr/>
        <p:txBody>
          <a:bodyPr/>
          <a:lstStyle/>
          <a:p>
            <a:pPr>
              <a:defRPr/>
            </a:pPr>
            <a:fld id="{5331E4CF-48E7-4EA2-8C9A-35B8BD5FCA23}" type="slidenum">
              <a:rPr lang="en-US" smtClean="0"/>
              <a:pPr>
                <a:defRPr/>
              </a:pPr>
              <a:t>12</a:t>
            </a:fld>
            <a:endParaRPr lang="en-US" dirty="0"/>
          </a:p>
        </p:txBody>
      </p:sp>
    </p:spTree>
    <p:extLst>
      <p:ext uri="{BB962C8B-B14F-4D97-AF65-F5344CB8AC3E}">
        <p14:creationId xmlns:p14="http://schemas.microsoft.com/office/powerpoint/2010/main" val="4154402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pointed out by</a:t>
            </a:r>
            <a:r>
              <a:rPr lang="en-US" baseline="0" dirty="0"/>
              <a:t> </a:t>
            </a:r>
            <a:r>
              <a:rPr lang="en-US" sz="1200" dirty="0"/>
              <a:t>Neville</a:t>
            </a:r>
            <a:r>
              <a:rPr lang="en-US" baseline="0" dirty="0"/>
              <a:t>, the position of the hands are used to emphasize the arc of the gesture </a:t>
            </a:r>
          </a:p>
          <a:p>
            <a:pPr algn="l"/>
            <a:r>
              <a:rPr lang="en-US" sz="1800" b="0" i="0" u="none" strike="noStrike" baseline="0" dirty="0">
                <a:latin typeface="Courier"/>
              </a:rPr>
              <a:t>Palms always up for appeals, supplications, requests. Palms down for warnings, deprecation, repulsion.</a:t>
            </a:r>
            <a:endParaRPr lang="en-US" dirty="0"/>
          </a:p>
        </p:txBody>
      </p:sp>
      <p:sp>
        <p:nvSpPr>
          <p:cNvPr id="4" name="Slide Number Placeholder 3"/>
          <p:cNvSpPr>
            <a:spLocks noGrp="1"/>
          </p:cNvSpPr>
          <p:nvPr>
            <p:ph type="sldNum" sz="quarter" idx="10"/>
          </p:nvPr>
        </p:nvSpPr>
        <p:spPr/>
        <p:txBody>
          <a:bodyPr/>
          <a:lstStyle/>
          <a:p>
            <a:pPr>
              <a:defRPr/>
            </a:pPr>
            <a:fld id="{5331E4CF-48E7-4EA2-8C9A-35B8BD5FCA23}" type="slidenum">
              <a:rPr lang="en-US" smtClean="0"/>
              <a:pPr>
                <a:defRPr/>
              </a:pPr>
              <a:t>13</a:t>
            </a:fld>
            <a:endParaRPr lang="en-US" dirty="0"/>
          </a:p>
        </p:txBody>
      </p:sp>
    </p:spTree>
    <p:extLst>
      <p:ext uri="{BB962C8B-B14F-4D97-AF65-F5344CB8AC3E}">
        <p14:creationId xmlns:p14="http://schemas.microsoft.com/office/powerpoint/2010/main" val="219904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from THE ACTOR’S CHILDREN, we</a:t>
            </a:r>
            <a:r>
              <a:rPr lang="en-US" baseline="0" dirty="0"/>
              <a:t> see the father, Frank Crane, in mid-arc with classic colloquial gesture and hand position</a:t>
            </a:r>
            <a:endParaRPr lang="en-US" dirty="0"/>
          </a:p>
        </p:txBody>
      </p:sp>
      <p:sp>
        <p:nvSpPr>
          <p:cNvPr id="4" name="Slide Number Placeholder 3"/>
          <p:cNvSpPr>
            <a:spLocks noGrp="1"/>
          </p:cNvSpPr>
          <p:nvPr>
            <p:ph type="sldNum" sz="quarter" idx="10"/>
          </p:nvPr>
        </p:nvSpPr>
        <p:spPr/>
        <p:txBody>
          <a:bodyPr/>
          <a:lstStyle/>
          <a:p>
            <a:pPr>
              <a:defRPr/>
            </a:pPr>
            <a:fld id="{5331E4CF-48E7-4EA2-8C9A-35B8BD5FCA23}" type="slidenum">
              <a:rPr lang="en-US" smtClean="0"/>
              <a:pPr>
                <a:defRPr/>
              </a:pPr>
              <a:t>14</a:t>
            </a:fld>
            <a:endParaRPr lang="en-US" dirty="0"/>
          </a:p>
        </p:txBody>
      </p:sp>
    </p:spTree>
    <p:extLst>
      <p:ext uri="{BB962C8B-B14F-4D97-AF65-F5344CB8AC3E}">
        <p14:creationId xmlns:p14="http://schemas.microsoft.com/office/powerpoint/2010/main" val="3258216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Actor’s Children, we see Yale Boss play-acting stabbing his sister with an epic hand gesture and position</a:t>
            </a:r>
          </a:p>
        </p:txBody>
      </p:sp>
      <p:sp>
        <p:nvSpPr>
          <p:cNvPr id="4" name="Slide Number Placeholder 3"/>
          <p:cNvSpPr>
            <a:spLocks noGrp="1"/>
          </p:cNvSpPr>
          <p:nvPr>
            <p:ph type="sldNum" sz="quarter" idx="5"/>
          </p:nvPr>
        </p:nvSpPr>
        <p:spPr/>
        <p:txBody>
          <a:bodyPr/>
          <a:lstStyle/>
          <a:p>
            <a:pPr>
              <a:defRPr/>
            </a:pPr>
            <a:fld id="{5331E4CF-48E7-4EA2-8C9A-35B8BD5FCA23}" type="slidenum">
              <a:rPr lang="en-US" smtClean="0"/>
              <a:pPr>
                <a:defRPr/>
              </a:pPr>
              <a:t>15</a:t>
            </a:fld>
            <a:endParaRPr lang="en-US" dirty="0"/>
          </a:p>
        </p:txBody>
      </p:sp>
    </p:spTree>
    <p:extLst>
      <p:ext uri="{BB962C8B-B14F-4D97-AF65-F5344CB8AC3E}">
        <p14:creationId xmlns:p14="http://schemas.microsoft.com/office/powerpoint/2010/main" val="3146812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in DADDY’S DOUBLE from 1910 an epic arc with the hands above the shoulders</a:t>
            </a:r>
            <a:r>
              <a:rPr lang="en-US" baseline="0" dirty="0"/>
              <a:t> in response by the father discovering his daughter kissing her beau</a:t>
            </a:r>
            <a:endParaRPr lang="en-US" dirty="0"/>
          </a:p>
        </p:txBody>
      </p:sp>
      <p:sp>
        <p:nvSpPr>
          <p:cNvPr id="4" name="Slide Number Placeholder 3"/>
          <p:cNvSpPr>
            <a:spLocks noGrp="1"/>
          </p:cNvSpPr>
          <p:nvPr>
            <p:ph type="sldNum" sz="quarter" idx="10"/>
          </p:nvPr>
        </p:nvSpPr>
        <p:spPr/>
        <p:txBody>
          <a:bodyPr/>
          <a:lstStyle/>
          <a:p>
            <a:pPr>
              <a:defRPr/>
            </a:pPr>
            <a:fld id="{5331E4CF-48E7-4EA2-8C9A-35B8BD5FCA23}" type="slidenum">
              <a:rPr lang="en-US" smtClean="0"/>
              <a:pPr>
                <a:defRPr/>
              </a:pPr>
              <a:t>16</a:t>
            </a:fld>
            <a:endParaRPr lang="en-US" dirty="0"/>
          </a:p>
        </p:txBody>
      </p:sp>
    </p:spTree>
    <p:extLst>
      <p:ext uri="{BB962C8B-B14F-4D97-AF65-F5344CB8AC3E}">
        <p14:creationId xmlns:p14="http://schemas.microsoft.com/office/powerpoint/2010/main" val="945880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Followed by the father dismissing the suitor, a classic rhetorical arc and hand gesture.</a:t>
            </a:r>
          </a:p>
          <a:p>
            <a:r>
              <a:rPr lang="en-US" baseline="0" dirty="0"/>
              <a:t>Side note about the </a:t>
            </a:r>
            <a:r>
              <a:rPr lang="en-US" baseline="0" dirty="0" err="1"/>
              <a:t>TCo</a:t>
            </a:r>
            <a:r>
              <a:rPr lang="en-US" baseline="0" dirty="0"/>
              <a:t> logo in background, and copyright issues </a:t>
            </a:r>
            <a:endParaRPr lang="en-US" dirty="0"/>
          </a:p>
        </p:txBody>
      </p:sp>
      <p:sp>
        <p:nvSpPr>
          <p:cNvPr id="4" name="Slide Number Placeholder 3"/>
          <p:cNvSpPr>
            <a:spLocks noGrp="1"/>
          </p:cNvSpPr>
          <p:nvPr>
            <p:ph type="sldNum" sz="quarter" idx="10"/>
          </p:nvPr>
        </p:nvSpPr>
        <p:spPr/>
        <p:txBody>
          <a:bodyPr/>
          <a:lstStyle/>
          <a:p>
            <a:pPr>
              <a:defRPr/>
            </a:pPr>
            <a:fld id="{5331E4CF-48E7-4EA2-8C9A-35B8BD5FCA23}" type="slidenum">
              <a:rPr lang="en-US" smtClean="0"/>
              <a:pPr>
                <a:defRPr/>
              </a:pPr>
              <a:t>17</a:t>
            </a:fld>
            <a:endParaRPr lang="en-US" dirty="0"/>
          </a:p>
        </p:txBody>
      </p:sp>
    </p:spTree>
    <p:extLst>
      <p:ext uri="{BB962C8B-B14F-4D97-AF65-F5344CB8AC3E}">
        <p14:creationId xmlns:p14="http://schemas.microsoft.com/office/powerpoint/2010/main" val="3530852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a:t>
            </a:r>
            <a:r>
              <a:rPr lang="en-US" sz="1200"/>
              <a:t>Neville emphasizes the position of the head, face,</a:t>
            </a:r>
            <a:r>
              <a:rPr lang="en-US" sz="1200" baseline="0"/>
              <a:t> eyes, brows and mouth in addition to the arc of gestures</a:t>
            </a:r>
            <a:endParaRPr lang="en-US"/>
          </a:p>
        </p:txBody>
      </p:sp>
      <p:sp>
        <p:nvSpPr>
          <p:cNvPr id="4" name="Slide Number Placeholder 3"/>
          <p:cNvSpPr>
            <a:spLocks noGrp="1"/>
          </p:cNvSpPr>
          <p:nvPr>
            <p:ph type="sldNum" sz="quarter" idx="10"/>
          </p:nvPr>
        </p:nvSpPr>
        <p:spPr/>
        <p:txBody>
          <a:bodyPr/>
          <a:lstStyle/>
          <a:p>
            <a:pPr>
              <a:defRPr/>
            </a:pPr>
            <a:fld id="{5331E4CF-48E7-4EA2-8C9A-35B8BD5FCA23}" type="slidenum">
              <a:rPr lang="en-US" smtClean="0"/>
              <a:pPr>
                <a:defRPr/>
              </a:pPr>
              <a:t>18</a:t>
            </a:fld>
            <a:endParaRPr lang="en-US" dirty="0"/>
          </a:p>
        </p:txBody>
      </p:sp>
    </p:spTree>
    <p:extLst>
      <p:ext uri="{BB962C8B-B14F-4D97-AF65-F5344CB8AC3E}">
        <p14:creationId xmlns:p14="http://schemas.microsoft.com/office/powerpoint/2010/main" val="4080387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Actor’s Children, the land lady is clearly expressing her unhappiness with her eyes emphasize</a:t>
            </a:r>
            <a:r>
              <a:rPr lang="en-US" baseline="0" dirty="0"/>
              <a:t> the dismay at the lack of payment for the rent</a:t>
            </a:r>
            <a:endParaRPr lang="en-US" dirty="0"/>
          </a:p>
        </p:txBody>
      </p:sp>
      <p:sp>
        <p:nvSpPr>
          <p:cNvPr id="4" name="Slide Number Placeholder 3"/>
          <p:cNvSpPr>
            <a:spLocks noGrp="1"/>
          </p:cNvSpPr>
          <p:nvPr>
            <p:ph type="sldNum" sz="quarter" idx="10"/>
          </p:nvPr>
        </p:nvSpPr>
        <p:spPr/>
        <p:txBody>
          <a:bodyPr/>
          <a:lstStyle/>
          <a:p>
            <a:pPr>
              <a:defRPr/>
            </a:pPr>
            <a:fld id="{5331E4CF-48E7-4EA2-8C9A-35B8BD5FCA23}" type="slidenum">
              <a:rPr lang="en-US" smtClean="0"/>
              <a:pPr>
                <a:defRPr/>
              </a:pPr>
              <a:t>19</a:t>
            </a:fld>
            <a:endParaRPr lang="en-US" dirty="0"/>
          </a:p>
        </p:txBody>
      </p:sp>
    </p:spTree>
    <p:extLst>
      <p:ext uri="{BB962C8B-B14F-4D97-AF65-F5344CB8AC3E}">
        <p14:creationId xmlns:p14="http://schemas.microsoft.com/office/powerpoint/2010/main" val="2901874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Daddy’s Double, </a:t>
            </a:r>
            <a:r>
              <a:rPr lang="en-US" baseline="0" dirty="0"/>
              <a:t>after the father has dismissed the suitor and left, the uptilted head and crossed arms convey her defiance</a:t>
            </a:r>
            <a:endParaRPr lang="en-US" dirty="0"/>
          </a:p>
        </p:txBody>
      </p:sp>
      <p:sp>
        <p:nvSpPr>
          <p:cNvPr id="4" name="Slide Number Placeholder 3"/>
          <p:cNvSpPr>
            <a:spLocks noGrp="1"/>
          </p:cNvSpPr>
          <p:nvPr>
            <p:ph type="sldNum" sz="quarter" idx="10"/>
          </p:nvPr>
        </p:nvSpPr>
        <p:spPr/>
        <p:txBody>
          <a:bodyPr/>
          <a:lstStyle/>
          <a:p>
            <a:pPr>
              <a:defRPr/>
            </a:pPr>
            <a:fld id="{5331E4CF-48E7-4EA2-8C9A-35B8BD5FCA23}" type="slidenum">
              <a:rPr lang="en-US" smtClean="0"/>
              <a:pPr>
                <a:defRPr/>
              </a:pPr>
              <a:t>20</a:t>
            </a:fld>
            <a:endParaRPr lang="en-US" dirty="0"/>
          </a:p>
        </p:txBody>
      </p:sp>
    </p:spTree>
    <p:extLst>
      <p:ext uri="{BB962C8B-B14F-4D97-AF65-F5344CB8AC3E}">
        <p14:creationId xmlns:p14="http://schemas.microsoft.com/office/powerpoint/2010/main" val="1182973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Helvetica" panose="020B0604020202020204" pitchFamily="34" charset="0"/>
                <a:ea typeface="MS Mincho" panose="02020609040205080304" pitchFamily="49" charset="-128"/>
                <a:cs typeface="Times New Roman" panose="02020603050405020304" pitchFamily="18" charset="0"/>
              </a:rPr>
              <a:t>First, some background on the Thanhouser studio. At the close of the 19</a:t>
            </a:r>
            <a:r>
              <a:rPr lang="en-US" sz="1800" baseline="30000" dirty="0">
                <a:effectLst/>
                <a:latin typeface="Helvetica" panose="020B0604020202020204" pitchFamily="34" charset="0"/>
                <a:ea typeface="MS Mincho" panose="02020609040205080304" pitchFamily="49" charset="-128"/>
                <a:cs typeface="Times New Roman" panose="02020603050405020304" pitchFamily="18" charset="0"/>
              </a:rPr>
              <a:t>th</a:t>
            </a:r>
            <a:r>
              <a:rPr lang="en-US" sz="1800" dirty="0">
                <a:effectLst/>
                <a:latin typeface="Helvetica" panose="020B0604020202020204" pitchFamily="34" charset="0"/>
                <a:ea typeface="MS Mincho" panose="02020609040205080304" pitchFamily="49" charset="-128"/>
                <a:cs typeface="Times New Roman" panose="02020603050405020304" pitchFamily="18" charset="0"/>
              </a:rPr>
              <a:t> century Edwin Thanhouser had a career as a legitimate stage actor with </a:t>
            </a:r>
            <a:r>
              <a:rPr lang="en-US" sz="1800" b="0" i="0" u="none" strike="noStrike" baseline="0" dirty="0">
                <a:solidFill>
                  <a:srgbClr val="000000"/>
                </a:solidFill>
                <a:latin typeface="Times New Roman" panose="02020603050405020304" pitchFamily="18" charset="0"/>
              </a:rPr>
              <a:t>Alessandro </a:t>
            </a:r>
            <a:r>
              <a:rPr lang="en-US" sz="1800" b="0" i="0" u="none" strike="noStrike" baseline="0" dirty="0" err="1">
                <a:solidFill>
                  <a:srgbClr val="000000"/>
                </a:solidFill>
                <a:latin typeface="Times New Roman" panose="02020603050405020304" pitchFamily="18" charset="0"/>
              </a:rPr>
              <a:t>Salvini’s</a:t>
            </a:r>
            <a:r>
              <a:rPr lang="en-US" sz="1800" b="0" i="0" u="none" strike="noStrike" baseline="0" dirty="0">
                <a:solidFill>
                  <a:srgbClr val="000000"/>
                </a:solidFill>
                <a:latin typeface="Times New Roman" panose="02020603050405020304" pitchFamily="18" charset="0"/>
              </a:rPr>
              <a:t> traveling company </a:t>
            </a:r>
            <a:r>
              <a:rPr lang="en-US" sz="1800" dirty="0">
                <a:effectLst/>
                <a:latin typeface="Helvetica" panose="020B0604020202020204" pitchFamily="34" charset="0"/>
                <a:ea typeface="MS Mincho" panose="02020609040205080304" pitchFamily="49" charset="-128"/>
                <a:cs typeface="Times New Roman" panose="02020603050405020304" pitchFamily="18" charset="0"/>
              </a:rPr>
              <a:t>for about 4 years starting in 1883.</a:t>
            </a:r>
            <a:endParaRPr lang="en-US" dirty="0"/>
          </a:p>
        </p:txBody>
      </p:sp>
      <p:sp>
        <p:nvSpPr>
          <p:cNvPr id="4" name="Slide Number Placeholder 3"/>
          <p:cNvSpPr>
            <a:spLocks noGrp="1"/>
          </p:cNvSpPr>
          <p:nvPr>
            <p:ph type="sldNum" sz="quarter" idx="10"/>
          </p:nvPr>
        </p:nvSpPr>
        <p:spPr/>
        <p:txBody>
          <a:bodyPr/>
          <a:lstStyle/>
          <a:p>
            <a:pPr>
              <a:defRPr/>
            </a:pPr>
            <a:fld id="{5331E4CF-48E7-4EA2-8C9A-35B8BD5FCA23}" type="slidenum">
              <a:rPr lang="en-US" smtClean="0"/>
              <a:pPr>
                <a:defRPr/>
              </a:pPr>
              <a:t>2</a:t>
            </a:fld>
            <a:endParaRPr lang="en-US" dirty="0"/>
          </a:p>
        </p:txBody>
      </p:sp>
    </p:spTree>
    <p:extLst>
      <p:ext uri="{BB962C8B-B14F-4D97-AF65-F5344CB8AC3E}">
        <p14:creationId xmlns:p14="http://schemas.microsoft.com/office/powerpoint/2010/main" val="1010489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 Russell shows rage as he schemes to ruin the man responsible for his daughter’s death in </a:t>
            </a:r>
            <a:r>
              <a:rPr lang="en-US" i="1" dirty="0"/>
              <a:t>The Little Girl Next Door </a:t>
            </a:r>
            <a:r>
              <a:rPr lang="en-US" i="0" dirty="0"/>
              <a:t>(1912)</a:t>
            </a:r>
            <a:endParaRPr lang="en-US" dirty="0"/>
          </a:p>
        </p:txBody>
      </p:sp>
      <p:sp>
        <p:nvSpPr>
          <p:cNvPr id="4" name="Slide Number Placeholder 3"/>
          <p:cNvSpPr>
            <a:spLocks noGrp="1"/>
          </p:cNvSpPr>
          <p:nvPr>
            <p:ph type="sldNum" sz="quarter" idx="5"/>
          </p:nvPr>
        </p:nvSpPr>
        <p:spPr/>
        <p:txBody>
          <a:bodyPr/>
          <a:lstStyle/>
          <a:p>
            <a:pPr>
              <a:defRPr/>
            </a:pPr>
            <a:fld id="{5331E4CF-48E7-4EA2-8C9A-35B8BD5FCA23}" type="slidenum">
              <a:rPr lang="en-US" smtClean="0"/>
              <a:pPr>
                <a:defRPr/>
              </a:pPr>
              <a:t>21</a:t>
            </a:fld>
            <a:endParaRPr lang="en-US" dirty="0"/>
          </a:p>
        </p:txBody>
      </p:sp>
    </p:spTree>
    <p:extLst>
      <p:ext uri="{BB962C8B-B14F-4D97-AF65-F5344CB8AC3E}">
        <p14:creationId xmlns:p14="http://schemas.microsoft.com/office/powerpoint/2010/main" val="500592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 Garwood learns of his loss in the stock market orchestrated by William Russell in </a:t>
            </a:r>
            <a:r>
              <a:rPr lang="en-US" i="1" dirty="0"/>
              <a:t>The Little Girl Next Door </a:t>
            </a:r>
            <a:r>
              <a:rPr lang="en-US" i="0" dirty="0"/>
              <a:t>(1912)</a:t>
            </a:r>
            <a:endParaRPr lang="en-US" dirty="0"/>
          </a:p>
        </p:txBody>
      </p:sp>
      <p:sp>
        <p:nvSpPr>
          <p:cNvPr id="4" name="Slide Number Placeholder 3"/>
          <p:cNvSpPr>
            <a:spLocks noGrp="1"/>
          </p:cNvSpPr>
          <p:nvPr>
            <p:ph type="sldNum" sz="quarter" idx="5"/>
          </p:nvPr>
        </p:nvSpPr>
        <p:spPr/>
        <p:txBody>
          <a:bodyPr/>
          <a:lstStyle/>
          <a:p>
            <a:pPr>
              <a:defRPr/>
            </a:pPr>
            <a:fld id="{5331E4CF-48E7-4EA2-8C9A-35B8BD5FCA23}" type="slidenum">
              <a:rPr lang="en-US" smtClean="0"/>
              <a:pPr>
                <a:defRPr/>
              </a:pPr>
              <a:t>22</a:t>
            </a:fld>
            <a:endParaRPr lang="en-US" dirty="0"/>
          </a:p>
        </p:txBody>
      </p:sp>
    </p:spTree>
    <p:extLst>
      <p:ext uri="{BB962C8B-B14F-4D97-AF65-F5344CB8AC3E}">
        <p14:creationId xmlns:p14="http://schemas.microsoft.com/office/powerpoint/2010/main" val="2624286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Times New Roman" panose="02020603050405020304" pitchFamily="18" charset="0"/>
              </a:rPr>
              <a:t>"The Spectator," the otherwise unidentified editor of the motion picture section of</a:t>
            </a:r>
            <a:r>
              <a:rPr lang="en-US" b="0" i="0" dirty="0">
                <a:solidFill>
                  <a:srgbClr val="000000"/>
                </a:solidFill>
                <a:effectLst/>
                <a:latin typeface="Helv"/>
              </a:rPr>
              <a:t> </a:t>
            </a:r>
            <a:r>
              <a:rPr lang="en-US" b="0" i="1" dirty="0">
                <a:effectLst/>
                <a:latin typeface="Times New Roman" panose="02020603050405020304" pitchFamily="18" charset="0"/>
              </a:rPr>
              <a:t>The New York Dramatic Mirror,</a:t>
            </a:r>
            <a:r>
              <a:rPr lang="en-US" b="0" i="0" dirty="0">
                <a:solidFill>
                  <a:srgbClr val="000000"/>
                </a:solidFill>
                <a:effectLst/>
                <a:latin typeface="Helv"/>
              </a:rPr>
              <a:t> </a:t>
            </a:r>
            <a:r>
              <a:rPr lang="en-US" b="0" i="0" dirty="0">
                <a:effectLst/>
                <a:latin typeface="Times New Roman" panose="02020603050405020304" pitchFamily="18" charset="0"/>
              </a:rPr>
              <a:t>the weekly journal primarily devoted to the opposing Patents Company firms.</a:t>
            </a:r>
            <a:endParaRPr lang="en-US" dirty="0"/>
          </a:p>
        </p:txBody>
      </p:sp>
      <p:sp>
        <p:nvSpPr>
          <p:cNvPr id="4" name="Slide Number Placeholder 3"/>
          <p:cNvSpPr>
            <a:spLocks noGrp="1"/>
          </p:cNvSpPr>
          <p:nvPr>
            <p:ph type="sldNum" sz="quarter" idx="5"/>
          </p:nvPr>
        </p:nvSpPr>
        <p:spPr/>
        <p:txBody>
          <a:bodyPr/>
          <a:lstStyle/>
          <a:p>
            <a:pPr>
              <a:defRPr/>
            </a:pPr>
            <a:fld id="{5331E4CF-48E7-4EA2-8C9A-35B8BD5FCA23}" type="slidenum">
              <a:rPr lang="en-US" smtClean="0"/>
              <a:pPr>
                <a:defRPr/>
              </a:pPr>
              <a:t>23</a:t>
            </a:fld>
            <a:endParaRPr lang="en-US" dirty="0"/>
          </a:p>
        </p:txBody>
      </p:sp>
    </p:spTree>
    <p:extLst>
      <p:ext uri="{BB962C8B-B14F-4D97-AF65-F5344CB8AC3E}">
        <p14:creationId xmlns:p14="http://schemas.microsoft.com/office/powerpoint/2010/main" val="3635957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Helvetica" panose="020B0604020202020204" pitchFamily="34" charset="0"/>
                <a:ea typeface="MS Mincho" panose="02020609040205080304" pitchFamily="49" charset="-128"/>
                <a:cs typeface="Times New Roman" panose="02020603050405020304" pitchFamily="18" charset="0"/>
              </a:rPr>
              <a:t>Gertrude Thanhouser was an experienced stage actress famous on Broadway, known as “Little </a:t>
            </a:r>
            <a:r>
              <a:rPr lang="en-US" sz="1800" dirty="0" err="1">
                <a:effectLst/>
                <a:latin typeface="Helvetica" panose="020B0604020202020204" pitchFamily="34" charset="0"/>
                <a:ea typeface="MS Mincho" panose="02020609040205080304" pitchFamily="49" charset="-128"/>
                <a:cs typeface="Times New Roman" panose="02020603050405020304" pitchFamily="18" charset="0"/>
              </a:rPr>
              <a:t>Gerdi</a:t>
            </a:r>
            <a:r>
              <a:rPr lang="en-US" sz="1800" dirty="0">
                <a:effectLst/>
                <a:latin typeface="Helvetica" panose="020B0604020202020204" pitchFamily="34" charset="0"/>
                <a:ea typeface="MS Mincho" panose="02020609040205080304" pitchFamily="49" charset="-128"/>
                <a:cs typeface="Times New Roman" panose="02020603050405020304" pitchFamily="18" charset="0"/>
              </a:rPr>
              <a:t> Homan.”</a:t>
            </a:r>
            <a:endParaRPr lang="en-US" dirty="0"/>
          </a:p>
        </p:txBody>
      </p:sp>
      <p:sp>
        <p:nvSpPr>
          <p:cNvPr id="4" name="Slide Number Placeholder 3"/>
          <p:cNvSpPr>
            <a:spLocks noGrp="1"/>
          </p:cNvSpPr>
          <p:nvPr>
            <p:ph type="sldNum" sz="quarter" idx="10"/>
          </p:nvPr>
        </p:nvSpPr>
        <p:spPr/>
        <p:txBody>
          <a:bodyPr/>
          <a:lstStyle/>
          <a:p>
            <a:pPr>
              <a:defRPr/>
            </a:pPr>
            <a:fld id="{5331E4CF-48E7-4EA2-8C9A-35B8BD5FCA23}" type="slidenum">
              <a:rPr lang="en-US" smtClean="0"/>
              <a:pPr>
                <a:defRPr/>
              </a:pPr>
              <a:t>3</a:t>
            </a:fld>
            <a:endParaRPr lang="en-US" dirty="0"/>
          </a:p>
        </p:txBody>
      </p:sp>
    </p:spTree>
    <p:extLst>
      <p:ext uri="{BB962C8B-B14F-4D97-AF65-F5344CB8AC3E}">
        <p14:creationId xmlns:p14="http://schemas.microsoft.com/office/powerpoint/2010/main" val="3177377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Helvetica" panose="020B0604020202020204" pitchFamily="34" charset="0"/>
                <a:ea typeface="MS Mincho" panose="02020609040205080304" pitchFamily="49" charset="-128"/>
                <a:cs typeface="Times New Roman" panose="02020603050405020304" pitchFamily="18" charset="0"/>
              </a:rPr>
              <a:t>After </a:t>
            </a:r>
            <a:r>
              <a:rPr lang="en-US" sz="1800" b="0" i="0" u="none" strike="noStrike" baseline="0" dirty="0" err="1">
                <a:solidFill>
                  <a:srgbClr val="000000"/>
                </a:solidFill>
                <a:latin typeface="Times New Roman" panose="02020603050405020304" pitchFamily="18" charset="0"/>
              </a:rPr>
              <a:t>Salvini’s</a:t>
            </a:r>
            <a:r>
              <a:rPr lang="en-US" sz="1800" b="0" i="0" u="none" strike="noStrike" baseline="0" dirty="0">
                <a:solidFill>
                  <a:srgbClr val="000000"/>
                </a:solidFill>
                <a:latin typeface="Times New Roman" panose="02020603050405020304" pitchFamily="18" charset="0"/>
              </a:rPr>
              <a:t> </a:t>
            </a:r>
            <a:r>
              <a:rPr lang="en-US" sz="1200" dirty="0">
                <a:effectLst/>
                <a:latin typeface="Helvetica" panose="020B0604020202020204" pitchFamily="34" charset="0"/>
                <a:ea typeface="MS Mincho" panose="02020609040205080304" pitchFamily="49" charset="-128"/>
                <a:cs typeface="Times New Roman" panose="02020603050405020304" pitchFamily="18" charset="0"/>
              </a:rPr>
              <a:t> untimely death in 1896, Edwin was hired by the Schubert brothers of Broadway fame to manage the Academy of Music stock theatre in Milwaukee, Wisconsin. </a:t>
            </a:r>
          </a:p>
          <a:p>
            <a:endParaRPr lang="en-US" sz="1200" dirty="0">
              <a:effectLst/>
              <a:latin typeface="Helvetica" panose="020B0604020202020204" pitchFamily="34" charset="0"/>
              <a:ea typeface="MS Mincho" panose="02020609040205080304" pitchFamily="49" charset="-128"/>
              <a:cs typeface="Times New Roman" panose="02020603050405020304" pitchFamily="18" charset="0"/>
            </a:endParaRPr>
          </a:p>
          <a:p>
            <a:r>
              <a:rPr lang="en-US" sz="1200" dirty="0">
                <a:effectLst/>
                <a:latin typeface="Helvetica" panose="020B0604020202020204" pitchFamily="34" charset="0"/>
                <a:ea typeface="MS Mincho" panose="02020609040205080304" pitchFamily="49" charset="-128"/>
                <a:cs typeface="Times New Roman" panose="02020603050405020304" pitchFamily="18" charset="0"/>
              </a:rPr>
              <a:t>Edwin hired Gertrude in 1899 for summer stock, they were married in 1900.</a:t>
            </a:r>
          </a:p>
          <a:p>
            <a:endParaRPr lang="en-US" sz="1200" dirty="0">
              <a:effectLst/>
              <a:latin typeface="Helvetica" panose="020B0604020202020204" pitchFamily="34" charset="0"/>
              <a:ea typeface="MS Mincho" panose="02020609040205080304" pitchFamily="49" charset="-128"/>
              <a:cs typeface="Times New Roman" panose="02020603050405020304" pitchFamily="18" charset="0"/>
            </a:endParaRPr>
          </a:p>
          <a:p>
            <a:r>
              <a:rPr lang="en-US" sz="1200" dirty="0">
                <a:effectLst/>
                <a:latin typeface="Helvetica" panose="020B0604020202020204" pitchFamily="34" charset="0"/>
                <a:ea typeface="MS Mincho" panose="02020609040205080304" pitchFamily="49" charset="-128"/>
                <a:cs typeface="Times New Roman" panose="02020603050405020304" pitchFamily="18" charset="0"/>
              </a:rPr>
              <a:t>Edwin and Gertrude unsuccessfully moved to Chicago in early 1909 to manage the Bush Temple Theatre.</a:t>
            </a:r>
            <a:endParaRPr lang="en-US" dirty="0"/>
          </a:p>
        </p:txBody>
      </p:sp>
      <p:sp>
        <p:nvSpPr>
          <p:cNvPr id="4" name="Slide Number Placeholder 3"/>
          <p:cNvSpPr>
            <a:spLocks noGrp="1"/>
          </p:cNvSpPr>
          <p:nvPr>
            <p:ph type="sldNum" sz="quarter" idx="10"/>
          </p:nvPr>
        </p:nvSpPr>
        <p:spPr/>
        <p:txBody>
          <a:bodyPr/>
          <a:lstStyle/>
          <a:p>
            <a:pPr>
              <a:defRPr/>
            </a:pPr>
            <a:fld id="{5331E4CF-48E7-4EA2-8C9A-35B8BD5FCA23}" type="slidenum">
              <a:rPr lang="en-US" smtClean="0"/>
              <a:pPr>
                <a:defRPr/>
              </a:pPr>
              <a:t>4</a:t>
            </a:fld>
            <a:endParaRPr lang="en-US" dirty="0"/>
          </a:p>
        </p:txBody>
      </p:sp>
    </p:spTree>
    <p:extLst>
      <p:ext uri="{BB962C8B-B14F-4D97-AF65-F5344CB8AC3E}">
        <p14:creationId xmlns:p14="http://schemas.microsoft.com/office/powerpoint/2010/main" val="121504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Helvetica" panose="020B0604020202020204" pitchFamily="34" charset="0"/>
                <a:ea typeface="MS Mincho" panose="02020609040205080304" pitchFamily="49" charset="-128"/>
                <a:cs typeface="Times New Roman" panose="02020603050405020304" pitchFamily="18" charset="0"/>
              </a:rPr>
              <a:t>Edwin and Gertrude observed the advent of motion pictures as the future of entertainment in America. In late 1909 they moved their family to New Rochelle, New York, where, with brother-in-law and newspaper man Lloyd Lonergan, they established a film studio in a former roller-skating rink with Edwin managing the business, Lonergan writing scenarios, and Gertrude casting and editing films. It was noted by the press at that time </a:t>
            </a:r>
            <a:r>
              <a:rPr lang="en-US" dirty="0"/>
              <a:t>that this was the first American</a:t>
            </a:r>
            <a:r>
              <a:rPr lang="en-US" baseline="0" dirty="0"/>
              <a:t> motion picture studio to be led by theatrical veterans!</a:t>
            </a:r>
            <a:endParaRPr lang="en-US" dirty="0"/>
          </a:p>
        </p:txBody>
      </p:sp>
      <p:sp>
        <p:nvSpPr>
          <p:cNvPr id="4" name="Slide Number Placeholder 3"/>
          <p:cNvSpPr>
            <a:spLocks noGrp="1"/>
          </p:cNvSpPr>
          <p:nvPr>
            <p:ph type="sldNum" sz="quarter" idx="10"/>
          </p:nvPr>
        </p:nvSpPr>
        <p:spPr/>
        <p:txBody>
          <a:bodyPr/>
          <a:lstStyle/>
          <a:p>
            <a:pPr>
              <a:defRPr/>
            </a:pPr>
            <a:fld id="{5331E4CF-48E7-4EA2-8C9A-35B8BD5FCA23}" type="slidenum">
              <a:rPr lang="en-US" smtClean="0"/>
              <a:pPr>
                <a:defRPr/>
              </a:pPr>
              <a:t>6</a:t>
            </a:fld>
            <a:endParaRPr lang="en-US" dirty="0"/>
          </a:p>
        </p:txBody>
      </p:sp>
    </p:spTree>
    <p:extLst>
      <p:ext uri="{BB962C8B-B14F-4D97-AF65-F5344CB8AC3E}">
        <p14:creationId xmlns:p14="http://schemas.microsoft.com/office/powerpoint/2010/main" val="2696026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Helvetica" panose="020B0604020202020204" pitchFamily="34" charset="0"/>
                <a:ea typeface="MS Mincho" panose="02020609040205080304" pitchFamily="49" charset="-128"/>
                <a:cs typeface="Times New Roman" panose="02020603050405020304" pitchFamily="18" charset="0"/>
              </a:rPr>
              <a:t>Their films were drawn from classic novels, Dickens especially, and the stage – Shakespeare, Ibsen, comedy, and melodrama - and a substantial number of the films produced by the company between 1910 -1917 were original melodramas written by Lonergan, many were mysteries, detective thrillers, and domestic dramas. </a:t>
            </a:r>
            <a:endParaRPr lang="en-US" dirty="0"/>
          </a:p>
        </p:txBody>
      </p:sp>
      <p:sp>
        <p:nvSpPr>
          <p:cNvPr id="4" name="Slide Number Placeholder 3"/>
          <p:cNvSpPr>
            <a:spLocks noGrp="1"/>
          </p:cNvSpPr>
          <p:nvPr>
            <p:ph type="sldNum" sz="quarter" idx="10"/>
          </p:nvPr>
        </p:nvSpPr>
        <p:spPr/>
        <p:txBody>
          <a:bodyPr/>
          <a:lstStyle/>
          <a:p>
            <a:pPr>
              <a:defRPr/>
            </a:pPr>
            <a:fld id="{5331E4CF-48E7-4EA2-8C9A-35B8BD5FCA23}" type="slidenum">
              <a:rPr lang="en-US" smtClean="0"/>
              <a:pPr>
                <a:defRPr/>
              </a:pPr>
              <a:t>7</a:t>
            </a:fld>
            <a:endParaRPr lang="en-US" dirty="0"/>
          </a:p>
        </p:txBody>
      </p:sp>
    </p:spTree>
    <p:extLst>
      <p:ext uri="{BB962C8B-B14F-4D97-AF65-F5344CB8AC3E}">
        <p14:creationId xmlns:p14="http://schemas.microsoft.com/office/powerpoint/2010/main" val="201957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Edwin and Gertrude’s years of acting on the stage combined with over a decade of managing a stock company in Milwaukee and Chicago positioned them for success in the new motion picture industry. They hired actors and directors with theatrical backgrounds who where trained in the art of performance with an emphasis on gestures to convey emotion and action.</a:t>
            </a:r>
          </a:p>
        </p:txBody>
      </p:sp>
      <p:sp>
        <p:nvSpPr>
          <p:cNvPr id="4" name="Slide Number Placeholder 3"/>
          <p:cNvSpPr>
            <a:spLocks noGrp="1"/>
          </p:cNvSpPr>
          <p:nvPr>
            <p:ph type="sldNum" sz="quarter" idx="5"/>
          </p:nvPr>
        </p:nvSpPr>
        <p:spPr/>
        <p:txBody>
          <a:bodyPr/>
          <a:lstStyle/>
          <a:p>
            <a:pPr>
              <a:defRPr/>
            </a:pPr>
            <a:fld id="{5331E4CF-48E7-4EA2-8C9A-35B8BD5FCA23}" type="slidenum">
              <a:rPr lang="en-US" smtClean="0"/>
              <a:pPr>
                <a:defRPr/>
              </a:pPr>
              <a:t>8</a:t>
            </a:fld>
            <a:endParaRPr lang="en-US" dirty="0"/>
          </a:p>
        </p:txBody>
      </p:sp>
    </p:spTree>
    <p:extLst>
      <p:ext uri="{BB962C8B-B14F-4D97-AF65-F5344CB8AC3E}">
        <p14:creationId xmlns:p14="http://schemas.microsoft.com/office/powerpoint/2010/main" val="1508672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Helvetica" panose="020B0604020202020204" pitchFamily="34" charset="0"/>
                <a:ea typeface="MS Mincho" panose="02020609040205080304" pitchFamily="49" charset="-128"/>
                <a:cs typeface="Times New Roman" panose="02020603050405020304" pitchFamily="18" charset="0"/>
              </a:rPr>
              <a:t>From Edwin and Gertrude’s years of performing on the stage, we will see how their craft was incorporated into Thanhouser films demonstrating the transfer of standardized gestures from late-Victorian theatre as codified by Blackman in this handbook. Once used for live stage performance, these visible elements are distinctly present in Thanhouser films and are preserved evidence of a theatre we thought lost. </a:t>
            </a:r>
            <a:endParaRPr lang="en-US" dirty="0"/>
          </a:p>
        </p:txBody>
      </p:sp>
      <p:sp>
        <p:nvSpPr>
          <p:cNvPr id="4" name="Slide Number Placeholder 3"/>
          <p:cNvSpPr>
            <a:spLocks noGrp="1"/>
          </p:cNvSpPr>
          <p:nvPr>
            <p:ph type="sldNum" sz="quarter" idx="5"/>
          </p:nvPr>
        </p:nvSpPr>
        <p:spPr/>
        <p:txBody>
          <a:bodyPr/>
          <a:lstStyle/>
          <a:p>
            <a:pPr>
              <a:defRPr/>
            </a:pPr>
            <a:fld id="{5331E4CF-48E7-4EA2-8C9A-35B8BD5FCA23}" type="slidenum">
              <a:rPr lang="en-US" smtClean="0"/>
              <a:pPr>
                <a:defRPr/>
              </a:pPr>
              <a:t>9</a:t>
            </a:fld>
            <a:endParaRPr lang="en-US" dirty="0"/>
          </a:p>
        </p:txBody>
      </p:sp>
    </p:spTree>
    <p:extLst>
      <p:ext uri="{BB962C8B-B14F-4D97-AF65-F5344CB8AC3E}">
        <p14:creationId xmlns:p14="http://schemas.microsoft.com/office/powerpoint/2010/main" val="382427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a:t>
            </a:r>
            <a:r>
              <a:rPr lang="en-US" baseline="0" dirty="0"/>
              <a:t> I examine on three early films from 1910: </a:t>
            </a:r>
            <a:r>
              <a:rPr lang="en-US" baseline="0" dirty="0" err="1"/>
              <a:t>Thanhouser’s</a:t>
            </a:r>
            <a:r>
              <a:rPr lang="en-US" baseline="0" dirty="0"/>
              <a:t> very first release THE ACTOR’S CHILDREN, and the company's 4</a:t>
            </a:r>
            <a:r>
              <a:rPr lang="en-US" baseline="30000" dirty="0"/>
              <a:t>th</a:t>
            </a:r>
            <a:r>
              <a:rPr lang="en-US" baseline="0" dirty="0"/>
              <a:t> release DADDY’S DOUBLE. These two films clearly show the transference of stage acting protocols to on screen performances.</a:t>
            </a:r>
            <a:endParaRPr lang="en-US" dirty="0"/>
          </a:p>
        </p:txBody>
      </p:sp>
      <p:sp>
        <p:nvSpPr>
          <p:cNvPr id="4" name="Slide Number Placeholder 3"/>
          <p:cNvSpPr>
            <a:spLocks noGrp="1"/>
          </p:cNvSpPr>
          <p:nvPr>
            <p:ph type="sldNum" sz="quarter" idx="10"/>
          </p:nvPr>
        </p:nvSpPr>
        <p:spPr/>
        <p:txBody>
          <a:bodyPr/>
          <a:lstStyle/>
          <a:p>
            <a:pPr>
              <a:defRPr/>
            </a:pPr>
            <a:fld id="{5331E4CF-48E7-4EA2-8C9A-35B8BD5FCA23}" type="slidenum">
              <a:rPr lang="en-US" smtClean="0"/>
              <a:pPr>
                <a:defRPr/>
              </a:pPr>
              <a:t>10</a:t>
            </a:fld>
            <a:endParaRPr lang="en-US" dirty="0"/>
          </a:p>
        </p:txBody>
      </p:sp>
    </p:spTree>
    <p:extLst>
      <p:ext uri="{BB962C8B-B14F-4D97-AF65-F5344CB8AC3E}">
        <p14:creationId xmlns:p14="http://schemas.microsoft.com/office/powerpoint/2010/main" val="3250084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44DED0FB-692D-442E-8717-0D5A2583CEFE}" type="datetime1">
              <a:rPr lang="en-US"/>
              <a:pPr/>
              <a:t>6/6/2022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a:p>
            <a:r>
              <a:rPr lang="en-US"/>
              <a:t>Thanhouser Company Film Preservation, Inc.</a:t>
            </a:r>
          </a:p>
        </p:txBody>
      </p:sp>
      <p:sp>
        <p:nvSpPr>
          <p:cNvPr id="6" name="Rectangle 6"/>
          <p:cNvSpPr>
            <a:spLocks noGrp="1" noChangeArrowheads="1"/>
          </p:cNvSpPr>
          <p:nvPr>
            <p:ph type="sldNum" sz="quarter" idx="12"/>
          </p:nvPr>
        </p:nvSpPr>
        <p:spPr>
          <a:ln/>
        </p:spPr>
        <p:txBody>
          <a:bodyPr/>
          <a:lstStyle>
            <a:lvl1pPr>
              <a:defRPr/>
            </a:lvl1pPr>
          </a:lstStyle>
          <a:p>
            <a:endParaRPr lang="en-US"/>
          </a:p>
          <a:p>
            <a:fld id="{80AB8B70-9C87-40CF-809A-02A19F35B370}"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E1F9627F-7FBF-4D13-B5E7-9E464CF751E6}" type="datetime1">
              <a:rPr lang="en-US"/>
              <a:pPr/>
              <a:t>6/6/2022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a:p>
            <a:r>
              <a:rPr lang="en-US"/>
              <a:t>Thanhouser Company Film Preservation, Inc.</a:t>
            </a:r>
          </a:p>
        </p:txBody>
      </p:sp>
      <p:sp>
        <p:nvSpPr>
          <p:cNvPr id="6" name="Rectangle 6"/>
          <p:cNvSpPr>
            <a:spLocks noGrp="1" noChangeArrowheads="1"/>
          </p:cNvSpPr>
          <p:nvPr>
            <p:ph type="sldNum" sz="quarter" idx="12"/>
          </p:nvPr>
        </p:nvSpPr>
        <p:spPr>
          <a:ln/>
        </p:spPr>
        <p:txBody>
          <a:bodyPr/>
          <a:lstStyle>
            <a:lvl1pPr>
              <a:defRPr/>
            </a:lvl1pPr>
          </a:lstStyle>
          <a:p>
            <a:endParaRPr lang="en-US"/>
          </a:p>
          <a:p>
            <a:fld id="{B6088A7E-1331-4DAC-B7E6-0A4645922085}"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85BB7B10-CE9E-4892-B464-DD4923A81417}" type="datetime1">
              <a:rPr lang="en-US"/>
              <a:pPr/>
              <a:t>6/6/2022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a:p>
            <a:r>
              <a:rPr lang="en-US"/>
              <a:t>Thanhouser Company Film Preservation, Inc.</a:t>
            </a:r>
          </a:p>
        </p:txBody>
      </p:sp>
      <p:sp>
        <p:nvSpPr>
          <p:cNvPr id="6" name="Rectangle 6"/>
          <p:cNvSpPr>
            <a:spLocks noGrp="1" noChangeArrowheads="1"/>
          </p:cNvSpPr>
          <p:nvPr>
            <p:ph type="sldNum" sz="quarter" idx="12"/>
          </p:nvPr>
        </p:nvSpPr>
        <p:spPr>
          <a:ln/>
        </p:spPr>
        <p:txBody>
          <a:bodyPr/>
          <a:lstStyle>
            <a:lvl1pPr>
              <a:defRPr/>
            </a:lvl1pPr>
          </a:lstStyle>
          <a:p>
            <a:endParaRPr lang="en-US"/>
          </a:p>
          <a:p>
            <a:fld id="{CF3B545F-AA3B-4EF6-84EA-7518DCE47250}"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135648D9-884F-4CA3-B9C7-FD4B42616208}" type="datetime1">
              <a:rPr lang="en-US"/>
              <a:pPr/>
              <a:t>6/6/2022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a:p>
            <a:r>
              <a:rPr lang="en-US"/>
              <a:t>Thanhouser Company Film Preservation, Inc.</a:t>
            </a:r>
          </a:p>
        </p:txBody>
      </p:sp>
      <p:sp>
        <p:nvSpPr>
          <p:cNvPr id="6" name="Rectangle 6"/>
          <p:cNvSpPr>
            <a:spLocks noGrp="1" noChangeArrowheads="1"/>
          </p:cNvSpPr>
          <p:nvPr>
            <p:ph type="sldNum" sz="quarter" idx="12"/>
          </p:nvPr>
        </p:nvSpPr>
        <p:spPr>
          <a:ln/>
        </p:spPr>
        <p:txBody>
          <a:bodyPr/>
          <a:lstStyle>
            <a:lvl1pPr>
              <a:defRPr/>
            </a:lvl1pPr>
          </a:lstStyle>
          <a:p>
            <a:endParaRPr lang="en-US"/>
          </a:p>
          <a:p>
            <a:fld id="{6E487E06-7F9F-49A1-A150-E9BC4B0DEC00}"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5F7E452B-28D0-4844-B198-2B43E6CF5C78}" type="datetime1">
              <a:rPr lang="en-US"/>
              <a:pPr/>
              <a:t>6/6/2022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a:p>
            <a:r>
              <a:rPr lang="en-US"/>
              <a:t>Thanhouser Company Film Preservation, Inc.</a:t>
            </a:r>
          </a:p>
        </p:txBody>
      </p:sp>
      <p:sp>
        <p:nvSpPr>
          <p:cNvPr id="6" name="Rectangle 6"/>
          <p:cNvSpPr>
            <a:spLocks noGrp="1" noChangeArrowheads="1"/>
          </p:cNvSpPr>
          <p:nvPr>
            <p:ph type="sldNum" sz="quarter" idx="12"/>
          </p:nvPr>
        </p:nvSpPr>
        <p:spPr>
          <a:ln/>
        </p:spPr>
        <p:txBody>
          <a:bodyPr/>
          <a:lstStyle>
            <a:lvl1pPr>
              <a:defRPr/>
            </a:lvl1pPr>
          </a:lstStyle>
          <a:p>
            <a:endParaRPr lang="en-US"/>
          </a:p>
          <a:p>
            <a:fld id="{AE123624-154C-459E-92A9-1D7154CCD8CE}"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94E3E842-9A34-40C7-AE7A-4E09CCA92B83}" type="datetime1">
              <a:rPr lang="en-US"/>
              <a:pPr/>
              <a:t>6/6/2022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a:p>
            <a:r>
              <a:rPr lang="en-US"/>
              <a:t>Thanhouser Company Film Preservation, Inc.</a:t>
            </a:r>
          </a:p>
        </p:txBody>
      </p:sp>
      <p:sp>
        <p:nvSpPr>
          <p:cNvPr id="7" name="Rectangle 6"/>
          <p:cNvSpPr>
            <a:spLocks noGrp="1" noChangeArrowheads="1"/>
          </p:cNvSpPr>
          <p:nvPr>
            <p:ph type="sldNum" sz="quarter" idx="12"/>
          </p:nvPr>
        </p:nvSpPr>
        <p:spPr>
          <a:ln/>
        </p:spPr>
        <p:txBody>
          <a:bodyPr/>
          <a:lstStyle>
            <a:lvl1pPr>
              <a:defRPr/>
            </a:lvl1pPr>
          </a:lstStyle>
          <a:p>
            <a:endParaRPr lang="en-US"/>
          </a:p>
          <a:p>
            <a:fld id="{0E2021FC-CDF9-4C5F-AC93-28EC6D2FD06D}"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E1B91ADB-44C2-4D88-AA16-4795C7046385}" type="datetime1">
              <a:rPr lang="en-US"/>
              <a:pPr/>
              <a:t>6/6/2022</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a:p>
            <a:r>
              <a:rPr lang="en-US"/>
              <a:t>Thanhouser Company Film Preservation, Inc.</a:t>
            </a:r>
          </a:p>
        </p:txBody>
      </p:sp>
      <p:sp>
        <p:nvSpPr>
          <p:cNvPr id="9" name="Rectangle 6"/>
          <p:cNvSpPr>
            <a:spLocks noGrp="1" noChangeArrowheads="1"/>
          </p:cNvSpPr>
          <p:nvPr>
            <p:ph type="sldNum" sz="quarter" idx="12"/>
          </p:nvPr>
        </p:nvSpPr>
        <p:spPr>
          <a:ln/>
        </p:spPr>
        <p:txBody>
          <a:bodyPr/>
          <a:lstStyle>
            <a:lvl1pPr>
              <a:defRPr/>
            </a:lvl1pPr>
          </a:lstStyle>
          <a:p>
            <a:endParaRPr lang="en-US"/>
          </a:p>
          <a:p>
            <a:fld id="{E1B1E546-F277-41A3-9D17-0859567AD8E8}"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85F46E8F-DE35-448E-B21C-8515AE9A763C}" type="datetime1">
              <a:rPr lang="en-US"/>
              <a:pPr/>
              <a:t>6/6/2022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a:p>
            <a:r>
              <a:rPr lang="en-US"/>
              <a:t>Thanhouser Company Film Preservation, Inc.</a:t>
            </a:r>
          </a:p>
        </p:txBody>
      </p:sp>
      <p:sp>
        <p:nvSpPr>
          <p:cNvPr id="5" name="Rectangle 6"/>
          <p:cNvSpPr>
            <a:spLocks noGrp="1" noChangeArrowheads="1"/>
          </p:cNvSpPr>
          <p:nvPr>
            <p:ph type="sldNum" sz="quarter" idx="12"/>
          </p:nvPr>
        </p:nvSpPr>
        <p:spPr>
          <a:ln/>
        </p:spPr>
        <p:txBody>
          <a:bodyPr/>
          <a:lstStyle>
            <a:lvl1pPr>
              <a:defRPr/>
            </a:lvl1pPr>
          </a:lstStyle>
          <a:p>
            <a:endParaRPr lang="en-US"/>
          </a:p>
          <a:p>
            <a:fld id="{5753BCCF-37D8-43F1-9B94-64099EB95AB2}"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31E1CA3-7F54-4033-96F4-2C56D76500F3}" type="datetime1">
              <a:rPr lang="en-US"/>
              <a:pPr/>
              <a:t>6/6/2022</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a:p>
            <a:r>
              <a:rPr lang="en-US"/>
              <a:t>Thanhouser Company Film Preservation, Inc.</a:t>
            </a:r>
          </a:p>
        </p:txBody>
      </p:sp>
      <p:sp>
        <p:nvSpPr>
          <p:cNvPr id="4" name="Rectangle 6"/>
          <p:cNvSpPr>
            <a:spLocks noGrp="1" noChangeArrowheads="1"/>
          </p:cNvSpPr>
          <p:nvPr>
            <p:ph type="sldNum" sz="quarter" idx="12"/>
          </p:nvPr>
        </p:nvSpPr>
        <p:spPr>
          <a:ln/>
        </p:spPr>
        <p:txBody>
          <a:bodyPr/>
          <a:lstStyle>
            <a:lvl1pPr>
              <a:defRPr/>
            </a:lvl1pPr>
          </a:lstStyle>
          <a:p>
            <a:endParaRPr lang="en-US"/>
          </a:p>
          <a:p>
            <a:fld id="{9C5D704B-58AF-460A-B76D-426ABED1F2A5}"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35DC3C0-0D9A-409F-9B21-5EF513721332}" type="datetime1">
              <a:rPr lang="en-US"/>
              <a:pPr/>
              <a:t>6/6/2022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a:p>
            <a:r>
              <a:rPr lang="en-US"/>
              <a:t>Thanhouser Company Film Preservation, Inc.</a:t>
            </a:r>
          </a:p>
        </p:txBody>
      </p:sp>
      <p:sp>
        <p:nvSpPr>
          <p:cNvPr id="7" name="Rectangle 6"/>
          <p:cNvSpPr>
            <a:spLocks noGrp="1" noChangeArrowheads="1"/>
          </p:cNvSpPr>
          <p:nvPr>
            <p:ph type="sldNum" sz="quarter" idx="12"/>
          </p:nvPr>
        </p:nvSpPr>
        <p:spPr>
          <a:ln/>
        </p:spPr>
        <p:txBody>
          <a:bodyPr/>
          <a:lstStyle>
            <a:lvl1pPr>
              <a:defRPr/>
            </a:lvl1pPr>
          </a:lstStyle>
          <a:p>
            <a:endParaRPr lang="en-US"/>
          </a:p>
          <a:p>
            <a:fld id="{83E29E9F-A903-455B-998E-98C851A9F32E}"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B845818-3D9D-4303-9D87-0F635BA3CE85}" type="datetime1">
              <a:rPr lang="en-US"/>
              <a:pPr/>
              <a:t>6/6/2022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a:p>
            <a:r>
              <a:rPr lang="en-US"/>
              <a:t>Thanhouser Company Film Preservation, Inc.</a:t>
            </a:r>
          </a:p>
        </p:txBody>
      </p:sp>
      <p:sp>
        <p:nvSpPr>
          <p:cNvPr id="7" name="Rectangle 6"/>
          <p:cNvSpPr>
            <a:spLocks noGrp="1" noChangeArrowheads="1"/>
          </p:cNvSpPr>
          <p:nvPr>
            <p:ph type="sldNum" sz="quarter" idx="12"/>
          </p:nvPr>
        </p:nvSpPr>
        <p:spPr>
          <a:ln/>
        </p:spPr>
        <p:txBody>
          <a:bodyPr/>
          <a:lstStyle>
            <a:lvl1pPr>
              <a:defRPr/>
            </a:lvl1pPr>
          </a:lstStyle>
          <a:p>
            <a:endParaRPr lang="en-US"/>
          </a:p>
          <a:p>
            <a:fld id="{085BF395-4857-493B-B59C-B9452DC45FC0}"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481A12AF-C0B6-4A18-8151-879C08ED44AB}" type="datetime1">
              <a:rPr lang="en-US"/>
              <a:pPr/>
              <a:t>6/6/2022</a:t>
            </a:fld>
            <a:endParaRPr lang="en-US"/>
          </a:p>
        </p:txBody>
      </p:sp>
      <p:sp>
        <p:nvSpPr>
          <p:cNvPr id="1029" name="Rectangle 5"/>
          <p:cNvSpPr>
            <a:spLocks noGrp="1" noChangeArrowheads="1"/>
          </p:cNvSpPr>
          <p:nvPr>
            <p:ph type="ftr" sz="quarter" idx="3"/>
          </p:nvPr>
        </p:nvSpPr>
        <p:spPr bwMode="auto">
          <a:xfrm>
            <a:off x="2514600" y="6245225"/>
            <a:ext cx="411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a:p>
            <a:r>
              <a:rPr lang="en-US"/>
              <a:t>Thanhouser Company Film Preservation, Inc.</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US"/>
          </a:p>
          <a:p>
            <a:fld id="{1DB46415-6509-40BE-8CC9-471E9C70E9B6}" type="slidenum">
              <a:rPr lang="en-US"/>
              <a:pPr/>
              <a:t>‹#›</a:t>
            </a:fld>
            <a:endParaRPr lang="en-US"/>
          </a:p>
        </p:txBody>
      </p:sp>
      <p:pic>
        <p:nvPicPr>
          <p:cNvPr id="1031" name="Picture 7" descr="tco 50x50"/>
          <p:cNvPicPr>
            <a:picLocks noChangeAspect="1" noChangeArrowheads="1"/>
          </p:cNvPicPr>
          <p:nvPr userDrawn="1"/>
        </p:nvPicPr>
        <p:blipFill>
          <a:blip r:embed="rId14" cstate="screen"/>
          <a:srcRect/>
          <a:stretch>
            <a:fillRect/>
          </a:stretch>
        </p:blipFill>
        <p:spPr bwMode="auto">
          <a:xfrm>
            <a:off x="460375" y="6240463"/>
            <a:ext cx="447675" cy="476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T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endParaRPr lang="en-US" dirty="0"/>
          </a:p>
          <a:p>
            <a:endParaRPr lang="en-US" dirty="0"/>
          </a:p>
        </p:txBody>
      </p:sp>
      <p:sp>
        <p:nvSpPr>
          <p:cNvPr id="9" name="Title 8"/>
          <p:cNvSpPr>
            <a:spLocks noGrp="1"/>
          </p:cNvSpPr>
          <p:nvPr>
            <p:ph type="ctrTitle"/>
          </p:nvPr>
        </p:nvSpPr>
        <p:spPr>
          <a:xfrm>
            <a:off x="228600" y="174624"/>
            <a:ext cx="8686800" cy="1196976"/>
          </a:xfrm>
        </p:spPr>
        <p:txBody>
          <a:bodyPr/>
          <a:lstStyle/>
          <a:p>
            <a:r>
              <a:rPr lang="en-US" sz="4000" b="1" dirty="0">
                <a:effectLst>
                  <a:outerShdw blurRad="38100" dist="38100" dir="2700000" algn="tl">
                    <a:srgbClr val="000000">
                      <a:alpha val="43137"/>
                    </a:srgbClr>
                  </a:outerShdw>
                </a:effectLst>
              </a:rPr>
              <a:t>From Stage to Screen </a:t>
            </a:r>
            <a:br>
              <a:rPr lang="en-US" sz="40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A Theatrical Look at Early Thanhouser Films</a:t>
            </a:r>
            <a:endParaRPr lang="en-US" sz="3400" b="1" dirty="0">
              <a:effectLst>
                <a:outerShdw blurRad="38100" dist="38100" dir="2700000" algn="tl">
                  <a:srgbClr val="000000">
                    <a:alpha val="43137"/>
                  </a:srgbClr>
                </a:outerShdw>
              </a:effectLst>
            </a:endParaRPr>
          </a:p>
        </p:txBody>
      </p:sp>
      <p:sp>
        <p:nvSpPr>
          <p:cNvPr id="17" name="Subtitle 16"/>
          <p:cNvSpPr>
            <a:spLocks noGrp="1"/>
          </p:cNvSpPr>
          <p:nvPr>
            <p:ph type="subTitle" idx="1"/>
          </p:nvPr>
        </p:nvSpPr>
        <p:spPr>
          <a:xfrm>
            <a:off x="1024465" y="6197601"/>
            <a:ext cx="7086600" cy="533400"/>
          </a:xfrm>
        </p:spPr>
        <p:txBody>
          <a:bodyPr/>
          <a:lstStyle/>
          <a:p>
            <a:r>
              <a:rPr lang="en-US" sz="2400" b="1" dirty="0">
                <a:effectLst>
                  <a:outerShdw blurRad="38100" dist="38100" dir="2700000" algn="tl">
                    <a:srgbClr val="000000">
                      <a:alpha val="43137"/>
                    </a:srgbClr>
                  </a:outerShdw>
                </a:effectLst>
              </a:rPr>
              <a:t>Presented by Ned Thanhouser at WSS XI</a:t>
            </a:r>
          </a:p>
        </p:txBody>
      </p:sp>
      <p:sp>
        <p:nvSpPr>
          <p:cNvPr id="8" name="Content Placeholder 2">
            <a:extLst>
              <a:ext uri="{FF2B5EF4-FFF2-40B4-BE49-F238E27FC236}">
                <a16:creationId xmlns:a16="http://schemas.microsoft.com/office/drawing/2014/main" id="{26FC87BB-80D9-4C22-84BC-F735D2819FAA}"/>
              </a:ext>
            </a:extLst>
          </p:cNvPr>
          <p:cNvSpPr txBox="1">
            <a:spLocks/>
          </p:cNvSpPr>
          <p:nvPr/>
        </p:nvSpPr>
        <p:spPr bwMode="auto">
          <a:xfrm>
            <a:off x="457200" y="2133600"/>
            <a:ext cx="8229600" cy="2514600"/>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en-US" sz="2800" b="1" kern="0" dirty="0">
                <a:latin typeface="+mj-lt"/>
              </a:rPr>
              <a:t>"Gesture is nature’s language and makes its way to the heart without utterance of sound.”</a:t>
            </a:r>
          </a:p>
          <a:p>
            <a:endParaRPr lang="en-US" sz="2800" b="1" kern="0" dirty="0">
              <a:latin typeface="+mj-lt"/>
            </a:endParaRPr>
          </a:p>
          <a:p>
            <a:endParaRPr lang="en-US" sz="1800" b="1" kern="0" dirty="0">
              <a:latin typeface="+mj-lt"/>
            </a:endParaRPr>
          </a:p>
          <a:p>
            <a:r>
              <a:rPr lang="en-US" sz="1800" b="1" kern="0" dirty="0" err="1">
                <a:latin typeface="+mj-lt"/>
              </a:rPr>
              <a:t>Cyprienne</a:t>
            </a:r>
            <a:r>
              <a:rPr lang="en-US" sz="1800" b="1" kern="0" dirty="0">
                <a:latin typeface="+mj-lt"/>
              </a:rPr>
              <a:t> from the </a:t>
            </a:r>
            <a:r>
              <a:rPr lang="it-IT" sz="1800" b="1" kern="0" dirty="0">
                <a:latin typeface="+mj-lt"/>
              </a:rPr>
              <a:t>play Divorçons by Victorien Sardou (1882).</a:t>
            </a:r>
            <a:endParaRPr lang="en-US" sz="1800" b="1" kern="0" dirty="0">
              <a:latin typeface="+mj-l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01" y="1322784"/>
            <a:ext cx="3200400" cy="685800"/>
          </a:xfrm>
        </p:spPr>
        <p:txBody>
          <a:bodyPr/>
          <a:lstStyle/>
          <a:p>
            <a:r>
              <a:rPr lang="en-US" sz="1800" dirty="0"/>
              <a:t>The Actor’s Children</a:t>
            </a:r>
            <a:br>
              <a:rPr lang="en-US" sz="1800" dirty="0"/>
            </a:br>
            <a:r>
              <a:rPr lang="en-US" sz="1800" dirty="0"/>
              <a:t>March 15, 1910</a:t>
            </a:r>
          </a:p>
        </p:txBody>
      </p:sp>
      <p:sp>
        <p:nvSpPr>
          <p:cNvPr id="3" name="Footer Placeholder 2"/>
          <p:cNvSpPr>
            <a:spLocks noGrp="1"/>
          </p:cNvSpPr>
          <p:nvPr>
            <p:ph type="ftr" sz="quarter" idx="11"/>
          </p:nvPr>
        </p:nvSpPr>
        <p:spPr/>
        <p:txBody>
          <a:bodyPr/>
          <a:lstStyle/>
          <a:p>
            <a:endParaRPr lang="en-US"/>
          </a:p>
          <a:p>
            <a:r>
              <a:rPr lang="en-US"/>
              <a:t>Thanhouser Company Film Preservation, Inc.</a:t>
            </a:r>
          </a:p>
        </p:txBody>
      </p:sp>
      <p:sp>
        <p:nvSpPr>
          <p:cNvPr id="4" name="Slide Number Placeholder 3"/>
          <p:cNvSpPr>
            <a:spLocks noGrp="1"/>
          </p:cNvSpPr>
          <p:nvPr>
            <p:ph type="sldNum" sz="quarter" idx="12"/>
          </p:nvPr>
        </p:nvSpPr>
        <p:spPr/>
        <p:txBody>
          <a:bodyPr/>
          <a:lstStyle/>
          <a:p>
            <a:endParaRPr lang="en-US"/>
          </a:p>
          <a:p>
            <a:fld id="{5753BCCF-37D8-43F1-9B94-64099EB95AB2}" type="slidenum">
              <a:rPr lang="en-US" smtClean="0"/>
              <a:pPr/>
              <a:t>10</a:t>
            </a:fld>
            <a:endParaRPr lang="en-US"/>
          </a:p>
        </p:txBody>
      </p:sp>
      <p:pic>
        <p:nvPicPr>
          <p:cNvPr id="7" name="Picture 6" descr="movinwor06chal_037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172" y="2133600"/>
            <a:ext cx="2654058" cy="3657600"/>
          </a:xfrm>
          <a:prstGeom prst="rect">
            <a:avLst/>
          </a:prstGeom>
        </p:spPr>
      </p:pic>
      <p:pic>
        <p:nvPicPr>
          <p:cNvPr id="15363" name="Picture 3" descr="Z:\Thanhouser Company\Events\ASTR (Portland 2015)\movinwor06chal_054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38286" y="2133600"/>
            <a:ext cx="2619829" cy="3657600"/>
          </a:xfrm>
          <a:prstGeom prst="rect">
            <a:avLst/>
          </a:prstGeom>
          <a:noFill/>
        </p:spPr>
      </p:pic>
      <p:sp>
        <p:nvSpPr>
          <p:cNvPr id="10" name="Title 1"/>
          <p:cNvSpPr txBox="1">
            <a:spLocks/>
          </p:cNvSpPr>
          <p:nvPr/>
        </p:nvSpPr>
        <p:spPr bwMode="auto">
          <a:xfrm>
            <a:off x="3048000" y="1322784"/>
            <a:ext cx="3200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chemeClr val="tx2"/>
                </a:solidFill>
                <a:effectLst/>
                <a:uLnTx/>
                <a:uFillTx/>
                <a:latin typeface="+mj-lt"/>
                <a:ea typeface="+mj-ea"/>
                <a:cs typeface="+mj-cs"/>
              </a:rPr>
              <a:t>Daddy’s Double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chemeClr val="tx2"/>
                </a:solidFill>
                <a:effectLst/>
                <a:uLnTx/>
                <a:uFillTx/>
                <a:latin typeface="+mj-lt"/>
                <a:ea typeface="+mj-ea"/>
                <a:cs typeface="+mj-cs"/>
              </a:rPr>
              <a:t>April 5, 1910</a:t>
            </a:r>
          </a:p>
        </p:txBody>
      </p:sp>
      <p:sp>
        <p:nvSpPr>
          <p:cNvPr id="11" name="Title 1"/>
          <p:cNvSpPr txBox="1">
            <a:spLocks/>
          </p:cNvSpPr>
          <p:nvPr/>
        </p:nvSpPr>
        <p:spPr bwMode="auto">
          <a:xfrm>
            <a:off x="457200" y="228600"/>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rPr>
              <a:t>Three Early Thanhouser Films</a:t>
            </a:r>
            <a:endParaRPr kumimoji="0" lang="en-US" sz="44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pic>
        <p:nvPicPr>
          <p:cNvPr id="6" name="Picture 5" descr="A picture containing text, sign&#10;&#10;Description automatically generated">
            <a:extLst>
              <a:ext uri="{FF2B5EF4-FFF2-40B4-BE49-F238E27FC236}">
                <a16:creationId xmlns:a16="http://schemas.microsoft.com/office/drawing/2014/main" id="{C397E827-2B25-4C38-A99C-73C5052AB2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35494" y="2133600"/>
            <a:ext cx="2664213" cy="3657600"/>
          </a:xfrm>
          <a:prstGeom prst="rect">
            <a:avLst/>
          </a:prstGeom>
        </p:spPr>
      </p:pic>
      <p:sp>
        <p:nvSpPr>
          <p:cNvPr id="12" name="Title 1">
            <a:extLst>
              <a:ext uri="{FF2B5EF4-FFF2-40B4-BE49-F238E27FC236}">
                <a16:creationId xmlns:a16="http://schemas.microsoft.com/office/drawing/2014/main" id="{90BA59E4-C21D-4B68-93F8-CB9C1391561E}"/>
              </a:ext>
            </a:extLst>
          </p:cNvPr>
          <p:cNvSpPr txBox="1">
            <a:spLocks/>
          </p:cNvSpPr>
          <p:nvPr/>
        </p:nvSpPr>
        <p:spPr bwMode="auto">
          <a:xfrm>
            <a:off x="5867400" y="1322784"/>
            <a:ext cx="3200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chemeClr val="tx2"/>
                </a:solidFill>
                <a:effectLst/>
                <a:uLnTx/>
                <a:uFillTx/>
                <a:latin typeface="+mj-lt"/>
                <a:ea typeface="+mj-ea"/>
                <a:cs typeface="+mj-cs"/>
              </a:rPr>
              <a:t>The Little Girl Next Door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chemeClr val="tx2"/>
                </a:solidFill>
                <a:effectLst/>
                <a:uLnTx/>
                <a:uFillTx/>
                <a:latin typeface="+mj-lt"/>
                <a:ea typeface="+mj-ea"/>
                <a:cs typeface="+mj-cs"/>
              </a:rPr>
              <a:t>Nov. 1, 1912</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a:p>
            <a:r>
              <a:rPr lang="en-US"/>
              <a:t>Thanhouser Company Film Preservation, Inc.</a:t>
            </a:r>
          </a:p>
        </p:txBody>
      </p:sp>
      <p:sp>
        <p:nvSpPr>
          <p:cNvPr id="4" name="Slide Number Placeholder 3"/>
          <p:cNvSpPr>
            <a:spLocks noGrp="1"/>
          </p:cNvSpPr>
          <p:nvPr>
            <p:ph type="sldNum" sz="quarter" idx="12"/>
          </p:nvPr>
        </p:nvSpPr>
        <p:spPr/>
        <p:txBody>
          <a:bodyPr/>
          <a:lstStyle/>
          <a:p>
            <a:endParaRPr lang="en-US"/>
          </a:p>
          <a:p>
            <a:fld id="{5753BCCF-37D8-43F1-9B94-64099EB95AB2}" type="slidenum">
              <a:rPr lang="en-US" smtClean="0"/>
              <a:pPr/>
              <a:t>11</a:t>
            </a:fld>
            <a:endParaRPr lang="en-US"/>
          </a:p>
        </p:txBody>
      </p:sp>
      <p:pic>
        <p:nvPicPr>
          <p:cNvPr id="1029"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38200" y="1219200"/>
            <a:ext cx="2930965" cy="4876800"/>
          </a:xfrm>
          <a:prstGeom prst="rect">
            <a:avLst/>
          </a:prstGeom>
          <a:noFill/>
          <a:ln w="9525">
            <a:noFill/>
            <a:miter lim="800000"/>
            <a:headEnd/>
            <a:tailEnd/>
          </a:ln>
        </p:spPr>
      </p:pic>
      <p:pic>
        <p:nvPicPr>
          <p:cNvPr id="1331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267200" y="2667000"/>
            <a:ext cx="4572000" cy="2743200"/>
          </a:xfrm>
          <a:prstGeom prst="rect">
            <a:avLst/>
          </a:prstGeom>
          <a:noFill/>
          <a:ln w="9525">
            <a:noFill/>
            <a:miter lim="800000"/>
            <a:headEnd/>
            <a:tailEnd/>
          </a:ln>
        </p:spPr>
      </p:pic>
      <p:sp>
        <p:nvSpPr>
          <p:cNvPr id="2" name="TextBox 1">
            <a:extLst>
              <a:ext uri="{FF2B5EF4-FFF2-40B4-BE49-F238E27FC236}">
                <a16:creationId xmlns:a16="http://schemas.microsoft.com/office/drawing/2014/main" id="{CA50916A-C029-4F7F-B69E-99459F305AE3}"/>
              </a:ext>
            </a:extLst>
          </p:cNvPr>
          <p:cNvSpPr txBox="1"/>
          <p:nvPr/>
        </p:nvSpPr>
        <p:spPr>
          <a:xfrm>
            <a:off x="4921952" y="5486400"/>
            <a:ext cx="3557449" cy="369332"/>
          </a:xfrm>
          <a:prstGeom prst="rect">
            <a:avLst/>
          </a:prstGeom>
          <a:noFill/>
        </p:spPr>
        <p:txBody>
          <a:bodyPr wrap="none" rtlCol="0">
            <a:spAutoFit/>
          </a:bodyPr>
          <a:lstStyle/>
          <a:p>
            <a:r>
              <a:rPr lang="en-US" dirty="0"/>
              <a:t>The Rhetorical Action: “Go there”</a:t>
            </a:r>
          </a:p>
        </p:txBody>
      </p:sp>
      <p:sp>
        <p:nvSpPr>
          <p:cNvPr id="5" name="TextBox 4">
            <a:extLst>
              <a:ext uri="{FF2B5EF4-FFF2-40B4-BE49-F238E27FC236}">
                <a16:creationId xmlns:a16="http://schemas.microsoft.com/office/drawing/2014/main" id="{6BDFA66B-F9E5-426E-AF35-EE302DBCC7CE}"/>
              </a:ext>
            </a:extLst>
          </p:cNvPr>
          <p:cNvSpPr txBox="1"/>
          <p:nvPr/>
        </p:nvSpPr>
        <p:spPr>
          <a:xfrm>
            <a:off x="4572000" y="1472045"/>
            <a:ext cx="3899283" cy="923330"/>
          </a:xfrm>
          <a:prstGeom prst="rect">
            <a:avLst/>
          </a:prstGeom>
          <a:noFill/>
        </p:spPr>
        <p:txBody>
          <a:bodyPr wrap="square" rtlCol="0">
            <a:spAutoFit/>
          </a:bodyPr>
          <a:lstStyle/>
          <a:p>
            <a:pPr marL="342900" indent="-342900">
              <a:buFont typeface="+mj-lt"/>
              <a:buAutoNum type="arabicPeriod"/>
            </a:pPr>
            <a:r>
              <a:rPr lang="en-US" dirty="0"/>
              <a:t>Epic (Above the shoulder)</a:t>
            </a:r>
          </a:p>
          <a:p>
            <a:pPr marL="342900" indent="-342900">
              <a:buFont typeface="+mj-lt"/>
              <a:buAutoNum type="arabicPeriod"/>
            </a:pPr>
            <a:r>
              <a:rPr lang="en-US" dirty="0"/>
              <a:t>Rhetorical (Level with shoulder</a:t>
            </a:r>
          </a:p>
          <a:p>
            <a:pPr marL="342900" indent="-342900">
              <a:buFont typeface="+mj-lt"/>
              <a:buAutoNum type="arabicPeriod"/>
            </a:pPr>
            <a:r>
              <a:rPr lang="en-US" dirty="0"/>
              <a:t>Colloquial (Below shoulder)</a:t>
            </a:r>
          </a:p>
        </p:txBody>
      </p:sp>
      <p:sp>
        <p:nvSpPr>
          <p:cNvPr id="8" name="Title 1">
            <a:extLst>
              <a:ext uri="{FF2B5EF4-FFF2-40B4-BE49-F238E27FC236}">
                <a16:creationId xmlns:a16="http://schemas.microsoft.com/office/drawing/2014/main" id="{EDE966C1-E480-43E8-8AF8-185F39B4230C}"/>
              </a:ext>
            </a:extLst>
          </p:cNvPr>
          <p:cNvSpPr>
            <a:spLocks noGrp="1"/>
          </p:cNvSpPr>
          <p:nvPr>
            <p:ph type="title"/>
          </p:nvPr>
        </p:nvSpPr>
        <p:spPr>
          <a:xfrm>
            <a:off x="457200" y="274638"/>
            <a:ext cx="8229600" cy="1143000"/>
          </a:xfrm>
        </p:spPr>
        <p:txBody>
          <a:bodyPr/>
          <a:lstStyle/>
          <a:p>
            <a:r>
              <a:rPr lang="en-US" sz="4000" b="1" dirty="0">
                <a:effectLst>
                  <a:outerShdw blurRad="38100" dist="38100" dir="2700000" algn="tl">
                    <a:srgbClr val="000000">
                      <a:alpha val="43137"/>
                    </a:srgbClr>
                  </a:outerShdw>
                </a:effectLst>
              </a:rPr>
              <a:t>The Stroke of Gesture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endParaRPr lang="en-US"/>
          </a:p>
          <a:p>
            <a:r>
              <a:rPr lang="en-US"/>
              <a:t>Thanhouser Company Film Preservation, Inc.</a:t>
            </a:r>
          </a:p>
        </p:txBody>
      </p:sp>
      <p:sp>
        <p:nvSpPr>
          <p:cNvPr id="4" name="Slide Number Placeholder 3"/>
          <p:cNvSpPr>
            <a:spLocks noGrp="1"/>
          </p:cNvSpPr>
          <p:nvPr>
            <p:ph type="sldNum" sz="quarter" idx="12"/>
          </p:nvPr>
        </p:nvSpPr>
        <p:spPr/>
        <p:txBody>
          <a:bodyPr/>
          <a:lstStyle/>
          <a:p>
            <a:endParaRPr lang="en-US"/>
          </a:p>
          <a:p>
            <a:fld id="{5753BCCF-37D8-43F1-9B94-64099EB95AB2}" type="slidenum">
              <a:rPr lang="en-US" smtClean="0"/>
              <a:pPr/>
              <a:t>12</a:t>
            </a:fld>
            <a:endParaRPr lang="en-US"/>
          </a:p>
        </p:txBody>
      </p:sp>
      <p:pic>
        <p:nvPicPr>
          <p:cNvPr id="10242" name="Picture 2"/>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0"/>
            <a:ext cx="9144000" cy="6199322"/>
          </a:xfrm>
          <a:prstGeom prst="rect">
            <a:avLst/>
          </a:prstGeom>
          <a:noFill/>
          <a:ln w="9525">
            <a:noFill/>
            <a:miter lim="800000"/>
            <a:headEnd/>
            <a:tailEnd/>
          </a:ln>
        </p:spPr>
      </p:pic>
      <p:sp>
        <p:nvSpPr>
          <p:cNvPr id="6" name="TextBox 5">
            <a:extLst>
              <a:ext uri="{FF2B5EF4-FFF2-40B4-BE49-F238E27FC236}">
                <a16:creationId xmlns:a16="http://schemas.microsoft.com/office/drawing/2014/main" id="{CDDE234A-E20E-46ED-8F46-8D40FD218041}"/>
              </a:ext>
            </a:extLst>
          </p:cNvPr>
          <p:cNvSpPr txBox="1"/>
          <p:nvPr/>
        </p:nvSpPr>
        <p:spPr>
          <a:xfrm flipH="1">
            <a:off x="3048000" y="6172200"/>
            <a:ext cx="3352800" cy="369332"/>
          </a:xfrm>
          <a:prstGeom prst="rect">
            <a:avLst/>
          </a:prstGeom>
          <a:noFill/>
        </p:spPr>
        <p:txBody>
          <a:bodyPr wrap="square" rtlCol="0">
            <a:spAutoFit/>
          </a:bodyPr>
          <a:lstStyle/>
          <a:p>
            <a:r>
              <a:rPr lang="en-US" i="1" dirty="0"/>
              <a:t>The  Actor’s Children</a:t>
            </a:r>
            <a:r>
              <a:rPr lang="en-US" dirty="0"/>
              <a:t> (1910)</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outerShdw blurRad="38100" dist="38100" dir="2700000" algn="tl">
                    <a:srgbClr val="000000">
                      <a:alpha val="43137"/>
                    </a:srgbClr>
                  </a:outerShdw>
                </a:effectLst>
              </a:rPr>
              <a:t>The Hands</a:t>
            </a:r>
          </a:p>
        </p:txBody>
      </p:sp>
      <p:sp>
        <p:nvSpPr>
          <p:cNvPr id="3" name="Footer Placeholder 2"/>
          <p:cNvSpPr>
            <a:spLocks noGrp="1"/>
          </p:cNvSpPr>
          <p:nvPr>
            <p:ph type="ftr" sz="quarter" idx="11"/>
          </p:nvPr>
        </p:nvSpPr>
        <p:spPr/>
        <p:txBody>
          <a:bodyPr/>
          <a:lstStyle/>
          <a:p>
            <a:endParaRPr lang="en-US" dirty="0"/>
          </a:p>
          <a:p>
            <a:r>
              <a:rPr lang="en-US" dirty="0"/>
              <a:t>Thanhouser Company Film Preservation, Inc.</a:t>
            </a:r>
          </a:p>
        </p:txBody>
      </p:sp>
      <p:sp>
        <p:nvSpPr>
          <p:cNvPr id="4" name="Slide Number Placeholder 3"/>
          <p:cNvSpPr>
            <a:spLocks noGrp="1"/>
          </p:cNvSpPr>
          <p:nvPr>
            <p:ph type="sldNum" sz="quarter" idx="12"/>
          </p:nvPr>
        </p:nvSpPr>
        <p:spPr/>
        <p:txBody>
          <a:bodyPr/>
          <a:lstStyle/>
          <a:p>
            <a:endParaRPr lang="en-US"/>
          </a:p>
          <a:p>
            <a:fld id="{5753BCCF-37D8-43F1-9B94-64099EB95AB2}" type="slidenum">
              <a:rPr lang="en-US" smtClean="0"/>
              <a:pPr/>
              <a:t>13</a:t>
            </a:fld>
            <a:endParaRPr lang="en-US"/>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1353456"/>
            <a:ext cx="3048001" cy="2685144"/>
          </a:xfrm>
          <a:prstGeom prst="rect">
            <a:avLst/>
          </a:prstGeom>
          <a:noFill/>
          <a:ln w="9525">
            <a:noFill/>
            <a:miter lim="800000"/>
            <a:headEnd/>
            <a:tailEnd/>
          </a:ln>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71800" y="1371600"/>
            <a:ext cx="3644900" cy="2667000"/>
          </a:xfrm>
          <a:prstGeom prst="rect">
            <a:avLst/>
          </a:prstGeom>
          <a:noFill/>
          <a:ln w="9525">
            <a:noFill/>
            <a:miter lim="800000"/>
            <a:headEnd/>
            <a:tailEnd/>
          </a:ln>
        </p:spPr>
      </p:pic>
      <p:pic>
        <p:nvPicPr>
          <p:cNvPr id="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5087" y="1371600"/>
            <a:ext cx="2898913" cy="2667000"/>
          </a:xfrm>
          <a:prstGeom prst="rect">
            <a:avLst/>
          </a:prstGeom>
          <a:noFill/>
          <a:ln w="9525">
            <a:noFill/>
            <a:miter lim="800000"/>
            <a:headEnd/>
            <a:tailEnd/>
          </a:ln>
        </p:spPr>
      </p:pic>
      <p:sp>
        <p:nvSpPr>
          <p:cNvPr id="8" name="Rectangle 7"/>
          <p:cNvSpPr/>
          <p:nvPr/>
        </p:nvSpPr>
        <p:spPr>
          <a:xfrm>
            <a:off x="990600" y="4639270"/>
            <a:ext cx="7162800" cy="923330"/>
          </a:xfrm>
          <a:prstGeom prst="rect">
            <a:avLst/>
          </a:prstGeom>
        </p:spPr>
        <p:txBody>
          <a:bodyPr wrap="square">
            <a:spAutoFit/>
          </a:bodyPr>
          <a:lstStyle/>
          <a:p>
            <a:pPr algn="ctr"/>
            <a:r>
              <a:rPr lang="en-US" dirty="0"/>
              <a:t>" The hands assist the speaker." -</a:t>
            </a:r>
            <a:r>
              <a:rPr lang="en-US" dirty="0" err="1"/>
              <a:t>Vossius</a:t>
            </a:r>
            <a:r>
              <a:rPr lang="en-US" dirty="0"/>
              <a:t>.</a:t>
            </a:r>
          </a:p>
          <a:p>
            <a:pPr algn="ctr"/>
            <a:r>
              <a:rPr lang="en-US" dirty="0"/>
              <a:t>" Without the hand, no eloquence." -</a:t>
            </a:r>
            <a:r>
              <a:rPr lang="en-US" dirty="0" err="1"/>
              <a:t>Cresollius</a:t>
            </a:r>
            <a:r>
              <a:rPr lang="en-US" dirty="0"/>
              <a:t>.</a:t>
            </a:r>
          </a:p>
          <a:p>
            <a:pPr algn="ctr"/>
            <a:r>
              <a:rPr lang="en-US" dirty="0"/>
              <a:t>"The hand may properly be called a second tongue.” -</a:t>
            </a:r>
            <a:r>
              <a:rPr lang="en-US" dirty="0" err="1"/>
              <a:t>Artemidorus</a:t>
            </a:r>
            <a:r>
              <a:rPr lang="en-US" dirty="0"/>
              <a: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1"/>
          </p:nvPr>
        </p:nvSpPr>
        <p:spPr/>
        <p:txBody>
          <a:bodyPr/>
          <a:lstStyle/>
          <a:p>
            <a:endParaRPr lang="en-US"/>
          </a:p>
          <a:p>
            <a:r>
              <a:rPr lang="en-US"/>
              <a:t>Thanhouser Company Film Preservation, Inc.</a:t>
            </a:r>
          </a:p>
        </p:txBody>
      </p:sp>
      <p:sp>
        <p:nvSpPr>
          <p:cNvPr id="4" name="Slide Number Placeholder 3"/>
          <p:cNvSpPr>
            <a:spLocks noGrp="1"/>
          </p:cNvSpPr>
          <p:nvPr>
            <p:ph type="sldNum" sz="quarter" idx="12"/>
          </p:nvPr>
        </p:nvSpPr>
        <p:spPr/>
        <p:txBody>
          <a:bodyPr/>
          <a:lstStyle/>
          <a:p>
            <a:endParaRPr lang="en-US"/>
          </a:p>
          <a:p>
            <a:fld id="{5753BCCF-37D8-43F1-9B94-64099EB95AB2}" type="slidenum">
              <a:rPr lang="en-US" smtClean="0"/>
              <a:pPr/>
              <a:t>14</a:t>
            </a:fld>
            <a:endParaRPr lang="en-US"/>
          </a:p>
        </p:txBody>
      </p:sp>
      <p:pic>
        <p:nvPicPr>
          <p:cNvPr id="11266" name="Picture 2"/>
          <p:cNvPicPr>
            <a:picLocks noChangeAspect="1" noChangeArrowheads="1"/>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0" y="0"/>
            <a:ext cx="9144000" cy="6164494"/>
          </a:xfrm>
          <a:prstGeom prst="rect">
            <a:avLst/>
          </a:prstGeom>
          <a:noFill/>
          <a:ln w="9525">
            <a:noFill/>
            <a:miter lim="800000"/>
            <a:headEnd/>
            <a:tailEnd/>
          </a:ln>
        </p:spPr>
      </p:pic>
      <p:sp>
        <p:nvSpPr>
          <p:cNvPr id="6" name="TextBox 5">
            <a:extLst>
              <a:ext uri="{FF2B5EF4-FFF2-40B4-BE49-F238E27FC236}">
                <a16:creationId xmlns:a16="http://schemas.microsoft.com/office/drawing/2014/main" id="{0051825D-9A0D-A390-2D04-9F63DB789EA3}"/>
              </a:ext>
            </a:extLst>
          </p:cNvPr>
          <p:cNvSpPr txBox="1"/>
          <p:nvPr/>
        </p:nvSpPr>
        <p:spPr>
          <a:xfrm flipH="1">
            <a:off x="3048000" y="6172200"/>
            <a:ext cx="3352800" cy="369332"/>
          </a:xfrm>
          <a:prstGeom prst="rect">
            <a:avLst/>
          </a:prstGeom>
          <a:noFill/>
        </p:spPr>
        <p:txBody>
          <a:bodyPr wrap="square" rtlCol="0">
            <a:spAutoFit/>
          </a:bodyPr>
          <a:lstStyle/>
          <a:p>
            <a:r>
              <a:rPr lang="en-US" i="1" dirty="0"/>
              <a:t>The  Actor’s Children</a:t>
            </a:r>
            <a:r>
              <a:rPr lang="en-US" dirty="0"/>
              <a:t> (1910)</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A827E98-AF15-4719-995A-1FA800AE73F1}"/>
              </a:ext>
            </a:extLst>
          </p:cNvPr>
          <p:cNvSpPr>
            <a:spLocks noGrp="1"/>
          </p:cNvSpPr>
          <p:nvPr>
            <p:ph type="ftr" sz="quarter" idx="11"/>
          </p:nvPr>
        </p:nvSpPr>
        <p:spPr/>
        <p:txBody>
          <a:bodyPr/>
          <a:lstStyle/>
          <a:p>
            <a:endParaRPr lang="en-US"/>
          </a:p>
          <a:p>
            <a:r>
              <a:rPr lang="en-US"/>
              <a:t>Thanhouser Company Film Preservation, Inc.</a:t>
            </a:r>
          </a:p>
        </p:txBody>
      </p:sp>
      <p:sp>
        <p:nvSpPr>
          <p:cNvPr id="3" name="Slide Number Placeholder 2">
            <a:extLst>
              <a:ext uri="{FF2B5EF4-FFF2-40B4-BE49-F238E27FC236}">
                <a16:creationId xmlns:a16="http://schemas.microsoft.com/office/drawing/2014/main" id="{240E2457-62E3-4EB7-8C15-CC5ACD573E87}"/>
              </a:ext>
            </a:extLst>
          </p:cNvPr>
          <p:cNvSpPr>
            <a:spLocks noGrp="1"/>
          </p:cNvSpPr>
          <p:nvPr>
            <p:ph type="sldNum" sz="quarter" idx="12"/>
          </p:nvPr>
        </p:nvSpPr>
        <p:spPr/>
        <p:txBody>
          <a:bodyPr/>
          <a:lstStyle/>
          <a:p>
            <a:endParaRPr lang="en-US"/>
          </a:p>
          <a:p>
            <a:fld id="{9C5D704B-58AF-460A-B76D-426ABED1F2A5}" type="slidenum">
              <a:rPr lang="en-US" smtClean="0"/>
              <a:pPr/>
              <a:t>15</a:t>
            </a:fld>
            <a:endParaRPr lang="en-US"/>
          </a:p>
        </p:txBody>
      </p:sp>
      <p:pic>
        <p:nvPicPr>
          <p:cNvPr id="5" name="Picture 4" descr="A picture containing text, building, person, old&#10;&#10;Description automatically generated">
            <a:extLst>
              <a:ext uri="{FF2B5EF4-FFF2-40B4-BE49-F238E27FC236}">
                <a16:creationId xmlns:a16="http://schemas.microsoft.com/office/drawing/2014/main" id="{E6FF639A-4F17-4B64-9225-FD1F8F76F54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62000"/>
            <a:ext cx="9144000" cy="6746241"/>
          </a:xfrm>
          <a:prstGeom prst="rect">
            <a:avLst/>
          </a:prstGeom>
        </p:spPr>
      </p:pic>
      <p:sp>
        <p:nvSpPr>
          <p:cNvPr id="6" name="TextBox 5">
            <a:extLst>
              <a:ext uri="{FF2B5EF4-FFF2-40B4-BE49-F238E27FC236}">
                <a16:creationId xmlns:a16="http://schemas.microsoft.com/office/drawing/2014/main" id="{E12CAA72-0D01-0D8C-B5CA-325A8AD74DC1}"/>
              </a:ext>
            </a:extLst>
          </p:cNvPr>
          <p:cNvSpPr txBox="1"/>
          <p:nvPr/>
        </p:nvSpPr>
        <p:spPr>
          <a:xfrm flipH="1">
            <a:off x="3048000" y="6172200"/>
            <a:ext cx="3352800" cy="369332"/>
          </a:xfrm>
          <a:prstGeom prst="rect">
            <a:avLst/>
          </a:prstGeom>
          <a:noFill/>
        </p:spPr>
        <p:txBody>
          <a:bodyPr wrap="square" rtlCol="0">
            <a:spAutoFit/>
          </a:bodyPr>
          <a:lstStyle/>
          <a:p>
            <a:r>
              <a:rPr lang="en-US" i="1" dirty="0"/>
              <a:t>The  Actor’s Children</a:t>
            </a:r>
            <a:r>
              <a:rPr lang="en-US" dirty="0"/>
              <a:t> (1910)</a:t>
            </a:r>
          </a:p>
        </p:txBody>
      </p:sp>
    </p:spTree>
    <p:extLst>
      <p:ext uri="{BB962C8B-B14F-4D97-AF65-F5344CB8AC3E}">
        <p14:creationId xmlns:p14="http://schemas.microsoft.com/office/powerpoint/2010/main" val="25310238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endParaRPr lang="en-US"/>
          </a:p>
          <a:p>
            <a:r>
              <a:rPr lang="en-US"/>
              <a:t>Thanhouser Company Film Preservation, Inc.</a:t>
            </a:r>
          </a:p>
        </p:txBody>
      </p:sp>
      <p:sp>
        <p:nvSpPr>
          <p:cNvPr id="4" name="Slide Number Placeholder 3"/>
          <p:cNvSpPr>
            <a:spLocks noGrp="1"/>
          </p:cNvSpPr>
          <p:nvPr>
            <p:ph type="sldNum" sz="quarter" idx="12"/>
          </p:nvPr>
        </p:nvSpPr>
        <p:spPr/>
        <p:txBody>
          <a:bodyPr/>
          <a:lstStyle/>
          <a:p>
            <a:endParaRPr lang="en-US"/>
          </a:p>
          <a:p>
            <a:fld id="{5753BCCF-37D8-43F1-9B94-64099EB95AB2}" type="slidenum">
              <a:rPr lang="en-US" smtClean="0"/>
              <a:pPr/>
              <a:t>16</a:t>
            </a:fld>
            <a:endParaRPr lang="en-US"/>
          </a:p>
        </p:txBody>
      </p:sp>
      <p:pic>
        <p:nvPicPr>
          <p:cNvPr id="16386" name="Picture 2"/>
          <p:cNvPicPr>
            <a:picLocks noChangeAspect="1" noChangeArrowheads="1"/>
          </p:cNvPicPr>
          <p:nvPr/>
        </p:nvPicPr>
        <p:blipFill>
          <a:blip r:embed="rId3" cstate="email">
            <a:lum bright="-10000" contrast="10000"/>
            <a:extLst>
              <a:ext uri="{28A0092B-C50C-407E-A947-70E740481C1C}">
                <a14:useLocalDpi xmlns:a14="http://schemas.microsoft.com/office/drawing/2010/main"/>
              </a:ext>
            </a:extLst>
          </a:blip>
          <a:srcRect/>
          <a:stretch>
            <a:fillRect/>
          </a:stretch>
        </p:blipFill>
        <p:spPr bwMode="auto">
          <a:xfrm>
            <a:off x="0" y="-62345"/>
            <a:ext cx="9144000" cy="6234545"/>
          </a:xfrm>
          <a:prstGeom prst="rect">
            <a:avLst/>
          </a:prstGeom>
          <a:noFill/>
          <a:ln w="9525">
            <a:noFill/>
            <a:miter lim="800000"/>
            <a:headEnd/>
            <a:tailEnd/>
          </a:ln>
        </p:spPr>
      </p:pic>
      <p:sp>
        <p:nvSpPr>
          <p:cNvPr id="6" name="TextBox 5">
            <a:extLst>
              <a:ext uri="{FF2B5EF4-FFF2-40B4-BE49-F238E27FC236}">
                <a16:creationId xmlns:a16="http://schemas.microsoft.com/office/drawing/2014/main" id="{970CA9E6-1935-5C3F-9432-4E2A0641C00E}"/>
              </a:ext>
            </a:extLst>
          </p:cNvPr>
          <p:cNvSpPr txBox="1"/>
          <p:nvPr/>
        </p:nvSpPr>
        <p:spPr>
          <a:xfrm flipH="1">
            <a:off x="3200400" y="6172200"/>
            <a:ext cx="3352800" cy="369332"/>
          </a:xfrm>
          <a:prstGeom prst="rect">
            <a:avLst/>
          </a:prstGeom>
          <a:noFill/>
        </p:spPr>
        <p:txBody>
          <a:bodyPr wrap="square" rtlCol="0">
            <a:spAutoFit/>
          </a:bodyPr>
          <a:lstStyle/>
          <a:p>
            <a:r>
              <a:rPr lang="en-US" i="1" dirty="0"/>
              <a:t>Daddy’s Double</a:t>
            </a:r>
            <a:r>
              <a:rPr lang="en-US" dirty="0"/>
              <a:t> (1910)</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endParaRPr lang="en-US"/>
          </a:p>
          <a:p>
            <a:r>
              <a:rPr lang="en-US"/>
              <a:t>Thanhouser Company Film Preservation, Inc.</a:t>
            </a:r>
          </a:p>
        </p:txBody>
      </p:sp>
      <p:sp>
        <p:nvSpPr>
          <p:cNvPr id="4" name="Slide Number Placeholder 3"/>
          <p:cNvSpPr>
            <a:spLocks noGrp="1"/>
          </p:cNvSpPr>
          <p:nvPr>
            <p:ph type="sldNum" sz="quarter" idx="12"/>
          </p:nvPr>
        </p:nvSpPr>
        <p:spPr/>
        <p:txBody>
          <a:bodyPr/>
          <a:lstStyle/>
          <a:p>
            <a:endParaRPr lang="en-US"/>
          </a:p>
          <a:p>
            <a:fld id="{5753BCCF-37D8-43F1-9B94-64099EB95AB2}" type="slidenum">
              <a:rPr lang="en-US" smtClean="0"/>
              <a:pPr/>
              <a:t>17</a:t>
            </a:fld>
            <a:endParaRPr lang="en-US"/>
          </a:p>
        </p:txBody>
      </p:sp>
      <p:pic>
        <p:nvPicPr>
          <p:cNvPr id="17410" name="Picture 2"/>
          <p:cNvPicPr>
            <a:picLocks noChangeAspect="1" noChangeArrowheads="1"/>
          </p:cNvPicPr>
          <p:nvPr/>
        </p:nvPicPr>
        <p:blipFill>
          <a:blip r:embed="rId3" cstate="email">
            <a:lum bright="-10000" contrast="10000"/>
            <a:extLst>
              <a:ext uri="{28A0092B-C50C-407E-A947-70E740481C1C}">
                <a14:useLocalDpi xmlns:a14="http://schemas.microsoft.com/office/drawing/2010/main"/>
              </a:ext>
            </a:extLst>
          </a:blip>
          <a:srcRect/>
          <a:stretch>
            <a:fillRect/>
          </a:stretch>
        </p:blipFill>
        <p:spPr bwMode="auto">
          <a:xfrm>
            <a:off x="0" y="0"/>
            <a:ext cx="9164320" cy="6248400"/>
          </a:xfrm>
          <a:prstGeom prst="rect">
            <a:avLst/>
          </a:prstGeom>
          <a:noFill/>
          <a:ln w="9525">
            <a:noFill/>
            <a:miter lim="800000"/>
            <a:headEnd/>
            <a:tailEnd/>
          </a:ln>
        </p:spPr>
      </p:pic>
      <p:sp>
        <p:nvSpPr>
          <p:cNvPr id="6" name="TextBox 5">
            <a:extLst>
              <a:ext uri="{FF2B5EF4-FFF2-40B4-BE49-F238E27FC236}">
                <a16:creationId xmlns:a16="http://schemas.microsoft.com/office/drawing/2014/main" id="{43039E27-5BC6-C2AE-38EC-273CD3E60F1C}"/>
              </a:ext>
            </a:extLst>
          </p:cNvPr>
          <p:cNvSpPr txBox="1"/>
          <p:nvPr/>
        </p:nvSpPr>
        <p:spPr>
          <a:xfrm flipH="1">
            <a:off x="3276600" y="6172200"/>
            <a:ext cx="3352800" cy="369332"/>
          </a:xfrm>
          <a:prstGeom prst="rect">
            <a:avLst/>
          </a:prstGeom>
          <a:noFill/>
        </p:spPr>
        <p:txBody>
          <a:bodyPr wrap="square" rtlCol="0">
            <a:spAutoFit/>
          </a:bodyPr>
          <a:lstStyle/>
          <a:p>
            <a:r>
              <a:rPr lang="en-US" i="1" dirty="0"/>
              <a:t>Daddy’s Double</a:t>
            </a:r>
            <a:r>
              <a:rPr lang="en-US" dirty="0"/>
              <a:t> (1910)</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outerShdw blurRad="38100" dist="38100" dir="2700000" algn="tl">
                    <a:srgbClr val="000000">
                      <a:alpha val="43137"/>
                    </a:srgbClr>
                  </a:outerShdw>
                </a:effectLst>
              </a:rPr>
              <a:t>The Head, Face, Eyes, </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Brows, and Mouth</a:t>
            </a:r>
          </a:p>
        </p:txBody>
      </p:sp>
      <p:sp>
        <p:nvSpPr>
          <p:cNvPr id="3" name="Footer Placeholder 2"/>
          <p:cNvSpPr>
            <a:spLocks noGrp="1"/>
          </p:cNvSpPr>
          <p:nvPr>
            <p:ph type="ftr" sz="quarter" idx="11"/>
          </p:nvPr>
        </p:nvSpPr>
        <p:spPr/>
        <p:txBody>
          <a:bodyPr/>
          <a:lstStyle/>
          <a:p>
            <a:endParaRPr lang="en-US"/>
          </a:p>
          <a:p>
            <a:r>
              <a:rPr lang="en-US"/>
              <a:t>Thanhouser Company Film Preservation, Inc.</a:t>
            </a:r>
          </a:p>
        </p:txBody>
      </p:sp>
      <p:sp>
        <p:nvSpPr>
          <p:cNvPr id="4" name="Slide Number Placeholder 3"/>
          <p:cNvSpPr>
            <a:spLocks noGrp="1"/>
          </p:cNvSpPr>
          <p:nvPr>
            <p:ph type="sldNum" sz="quarter" idx="12"/>
          </p:nvPr>
        </p:nvSpPr>
        <p:spPr/>
        <p:txBody>
          <a:bodyPr/>
          <a:lstStyle/>
          <a:p>
            <a:endParaRPr lang="en-US"/>
          </a:p>
          <a:p>
            <a:fld id="{5753BCCF-37D8-43F1-9B94-64099EB95AB2}" type="slidenum">
              <a:rPr lang="en-US" smtClean="0"/>
              <a:pPr/>
              <a:t>18</a:t>
            </a:fld>
            <a:endParaRPr lang="en-US"/>
          </a:p>
        </p:txBody>
      </p:sp>
      <p:pic>
        <p:nvPicPr>
          <p:cNvPr id="1433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2057400"/>
            <a:ext cx="4154424" cy="1752600"/>
          </a:xfrm>
          <a:prstGeom prst="rect">
            <a:avLst/>
          </a:prstGeom>
          <a:noFill/>
          <a:ln w="9525">
            <a:noFill/>
            <a:miter lim="800000"/>
            <a:headEnd/>
            <a:tailEnd/>
          </a:ln>
        </p:spPr>
      </p:pic>
      <p:pic>
        <p:nvPicPr>
          <p:cNvPr id="1434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3962400"/>
            <a:ext cx="2133600" cy="2286000"/>
          </a:xfrm>
          <a:prstGeom prst="rect">
            <a:avLst/>
          </a:prstGeom>
          <a:noFill/>
          <a:ln w="9525">
            <a:noFill/>
            <a:miter lim="800000"/>
            <a:headEnd/>
            <a:tailEnd/>
          </a:ln>
        </p:spPr>
      </p:pic>
      <p:pic>
        <p:nvPicPr>
          <p:cNvPr id="1433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1447800"/>
            <a:ext cx="2667000" cy="2286000"/>
          </a:xfrm>
          <a:prstGeom prst="rect">
            <a:avLst/>
          </a:prstGeom>
          <a:noFill/>
          <a:ln w="9525">
            <a:noFill/>
            <a:miter lim="800000"/>
            <a:headEnd/>
            <a:tailEnd/>
          </a:ln>
        </p:spPr>
      </p:pic>
      <p:pic>
        <p:nvPicPr>
          <p:cNvPr id="14341"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71800" y="1447800"/>
            <a:ext cx="1545389" cy="2590800"/>
          </a:xfrm>
          <a:prstGeom prst="rect">
            <a:avLst/>
          </a:prstGeom>
          <a:noFill/>
          <a:ln w="9525">
            <a:noFill/>
            <a:miter lim="800000"/>
            <a:headEnd/>
            <a:tailEnd/>
          </a:ln>
        </p:spPr>
      </p:pic>
      <p:pic>
        <p:nvPicPr>
          <p:cNvPr id="14342"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71800" y="4114800"/>
            <a:ext cx="1613210" cy="2133600"/>
          </a:xfrm>
          <a:prstGeom prst="rect">
            <a:avLst/>
          </a:prstGeom>
          <a:noFill/>
          <a:ln w="9525">
            <a:noFill/>
            <a:miter lim="800000"/>
            <a:headEnd/>
            <a:tailEnd/>
          </a:ln>
        </p:spPr>
      </p:pic>
      <p:pic>
        <p:nvPicPr>
          <p:cNvPr id="10"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24400" y="4008783"/>
            <a:ext cx="4154424" cy="1926689"/>
          </a:xfrm>
          <a:prstGeom prst="rect">
            <a:avLst/>
          </a:prstGeom>
          <a:noFill/>
          <a:ln w="9525">
            <a:no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endParaRPr lang="en-US"/>
          </a:p>
          <a:p>
            <a:r>
              <a:rPr lang="en-US"/>
              <a:t>Thanhouser Company Film Preservation, Inc.</a:t>
            </a:r>
          </a:p>
        </p:txBody>
      </p:sp>
      <p:sp>
        <p:nvSpPr>
          <p:cNvPr id="4" name="Slide Number Placeholder 3"/>
          <p:cNvSpPr>
            <a:spLocks noGrp="1"/>
          </p:cNvSpPr>
          <p:nvPr>
            <p:ph type="sldNum" sz="quarter" idx="12"/>
          </p:nvPr>
        </p:nvSpPr>
        <p:spPr/>
        <p:txBody>
          <a:bodyPr/>
          <a:lstStyle/>
          <a:p>
            <a:endParaRPr lang="en-US"/>
          </a:p>
          <a:p>
            <a:fld id="{5753BCCF-37D8-43F1-9B94-64099EB95AB2}" type="slidenum">
              <a:rPr lang="en-US" smtClean="0"/>
              <a:pPr/>
              <a:t>19</a:t>
            </a:fld>
            <a:endParaRPr lang="en-US"/>
          </a:p>
        </p:txBody>
      </p:sp>
      <p:pic>
        <p:nvPicPr>
          <p:cNvPr id="5123" name="Picture 3"/>
          <p:cNvPicPr>
            <a:picLocks noChangeAspect="1" noChangeArrowheads="1"/>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0" y="0"/>
            <a:ext cx="9144000" cy="6164494"/>
          </a:xfrm>
          <a:prstGeom prst="rect">
            <a:avLst/>
          </a:prstGeom>
          <a:noFill/>
          <a:ln w="9525">
            <a:noFill/>
            <a:miter lim="800000"/>
            <a:headEnd/>
            <a:tailEnd/>
          </a:ln>
        </p:spPr>
      </p:pic>
      <p:sp>
        <p:nvSpPr>
          <p:cNvPr id="6" name="TextBox 5">
            <a:extLst>
              <a:ext uri="{FF2B5EF4-FFF2-40B4-BE49-F238E27FC236}">
                <a16:creationId xmlns:a16="http://schemas.microsoft.com/office/drawing/2014/main" id="{2A50879B-5138-DB7A-F81D-2C377C76AA25}"/>
              </a:ext>
            </a:extLst>
          </p:cNvPr>
          <p:cNvSpPr txBox="1"/>
          <p:nvPr/>
        </p:nvSpPr>
        <p:spPr>
          <a:xfrm flipH="1">
            <a:off x="3048000" y="6172200"/>
            <a:ext cx="3352800" cy="369332"/>
          </a:xfrm>
          <a:prstGeom prst="rect">
            <a:avLst/>
          </a:prstGeom>
          <a:noFill/>
        </p:spPr>
        <p:txBody>
          <a:bodyPr wrap="square" rtlCol="0">
            <a:spAutoFit/>
          </a:bodyPr>
          <a:lstStyle/>
          <a:p>
            <a:r>
              <a:rPr lang="en-US" i="1" dirty="0"/>
              <a:t>The  Actor’s Children</a:t>
            </a:r>
            <a:r>
              <a:rPr lang="en-US" dirty="0"/>
              <a:t> (1910)</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b="1" dirty="0">
                <a:effectLst>
                  <a:outerShdw blurRad="38100" dist="38100" dir="2700000" algn="tl">
                    <a:srgbClr val="000000">
                      <a:alpha val="43137"/>
                    </a:srgbClr>
                  </a:outerShdw>
                </a:effectLst>
              </a:rPr>
              <a:t>Edwin Thanhouser </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O</a:t>
            </a:r>
            <a:r>
              <a:rPr lang="en-US" sz="3600" b="1" dirty="0">
                <a:effectLst>
                  <a:outerShdw blurRad="38100" dist="38100" dir="2700000" algn="tl">
                    <a:srgbClr val="000000">
                      <a:alpha val="43137"/>
                    </a:srgbClr>
                  </a:outerShdw>
                </a:effectLst>
              </a:rPr>
              <a:t>n the Stage (1893 - 1898)</a:t>
            </a:r>
            <a:endParaRPr lang="en-US" sz="4000" b="1"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endParaRPr lang="en-US"/>
          </a:p>
          <a:p>
            <a:r>
              <a:rPr lang="en-US"/>
              <a:t>Thanhouser Company Film Preservation, Inc.</a:t>
            </a:r>
          </a:p>
        </p:txBody>
      </p:sp>
      <p:sp>
        <p:nvSpPr>
          <p:cNvPr id="5" name="Slide Number Placeholder 4"/>
          <p:cNvSpPr>
            <a:spLocks noGrp="1"/>
          </p:cNvSpPr>
          <p:nvPr>
            <p:ph type="sldNum" sz="quarter" idx="12"/>
          </p:nvPr>
        </p:nvSpPr>
        <p:spPr/>
        <p:txBody>
          <a:bodyPr/>
          <a:lstStyle/>
          <a:p>
            <a:endParaRPr lang="en-US"/>
          </a:p>
          <a:p>
            <a:fld id="{6E487E06-7F9F-49A1-A150-E9BC4B0DEC00}" type="slidenum">
              <a:rPr lang="en-US" smtClean="0"/>
              <a:pPr/>
              <a:t>2</a:t>
            </a:fld>
            <a:endParaRPr lang="en-US"/>
          </a:p>
        </p:txBody>
      </p:sp>
      <p:pic>
        <p:nvPicPr>
          <p:cNvPr id="1026" name="Picture 2" descr="Z:\Thanhouser Company\Post Cards &amp; Collectables\Edwin_Thanhouser\P-37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35096" y="1676399"/>
            <a:ext cx="2660904" cy="4114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27" name="Picture 3" descr="Z:\Thanhouser Company\Post Cards &amp; Collectables\Edwin_Thanhouser\P-38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1028" y="1676400"/>
            <a:ext cx="2670572" cy="4114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28" name="Picture 4" descr="Z:\Thanhouser Company\Post Cards &amp; Collectables\Edwin_Thanhouser\F-30-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1676400"/>
            <a:ext cx="2871789" cy="4114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endParaRPr lang="en-US"/>
          </a:p>
          <a:p>
            <a:r>
              <a:rPr lang="en-US"/>
              <a:t>Thanhouser Company Film Preservation, Inc.</a:t>
            </a:r>
          </a:p>
        </p:txBody>
      </p:sp>
      <p:sp>
        <p:nvSpPr>
          <p:cNvPr id="4" name="Slide Number Placeholder 3"/>
          <p:cNvSpPr>
            <a:spLocks noGrp="1"/>
          </p:cNvSpPr>
          <p:nvPr>
            <p:ph type="sldNum" sz="quarter" idx="12"/>
          </p:nvPr>
        </p:nvSpPr>
        <p:spPr/>
        <p:txBody>
          <a:bodyPr/>
          <a:lstStyle/>
          <a:p>
            <a:endParaRPr lang="en-US"/>
          </a:p>
          <a:p>
            <a:fld id="{5753BCCF-37D8-43F1-9B94-64099EB95AB2}" type="slidenum">
              <a:rPr lang="en-US" smtClean="0"/>
              <a:pPr/>
              <a:t>20</a:t>
            </a:fld>
            <a:endParaRPr lang="en-US"/>
          </a:p>
        </p:txBody>
      </p:sp>
      <p:pic>
        <p:nvPicPr>
          <p:cNvPr id="18434" name="Picture 2"/>
          <p:cNvPicPr>
            <a:picLocks noChangeAspect="1" noChangeArrowheads="1"/>
          </p:cNvPicPr>
          <p:nvPr/>
        </p:nvPicPr>
        <p:blipFill>
          <a:blip r:embed="rId3" cstate="email">
            <a:lum bright="-10000" contrast="10000"/>
            <a:extLst>
              <a:ext uri="{28A0092B-C50C-407E-A947-70E740481C1C}">
                <a14:useLocalDpi xmlns:a14="http://schemas.microsoft.com/office/drawing/2010/main"/>
              </a:ext>
            </a:extLst>
          </a:blip>
          <a:srcRect/>
          <a:stretch>
            <a:fillRect/>
          </a:stretch>
        </p:blipFill>
        <p:spPr bwMode="auto">
          <a:xfrm>
            <a:off x="0" y="-1"/>
            <a:ext cx="9144000" cy="6234545"/>
          </a:xfrm>
          <a:prstGeom prst="rect">
            <a:avLst/>
          </a:prstGeom>
          <a:noFill/>
          <a:ln w="9525">
            <a:noFill/>
            <a:miter lim="800000"/>
            <a:headEnd/>
            <a:tailEnd/>
          </a:ln>
        </p:spPr>
      </p:pic>
      <p:sp>
        <p:nvSpPr>
          <p:cNvPr id="6" name="TextBox 5">
            <a:extLst>
              <a:ext uri="{FF2B5EF4-FFF2-40B4-BE49-F238E27FC236}">
                <a16:creationId xmlns:a16="http://schemas.microsoft.com/office/drawing/2014/main" id="{76CB0F7B-506B-B14F-4F49-F114896A7F20}"/>
              </a:ext>
            </a:extLst>
          </p:cNvPr>
          <p:cNvSpPr txBox="1"/>
          <p:nvPr/>
        </p:nvSpPr>
        <p:spPr>
          <a:xfrm flipH="1">
            <a:off x="3200400" y="6172200"/>
            <a:ext cx="3352800" cy="369332"/>
          </a:xfrm>
          <a:prstGeom prst="rect">
            <a:avLst/>
          </a:prstGeom>
          <a:noFill/>
        </p:spPr>
        <p:txBody>
          <a:bodyPr wrap="square" rtlCol="0">
            <a:spAutoFit/>
          </a:bodyPr>
          <a:lstStyle/>
          <a:p>
            <a:r>
              <a:rPr lang="en-US" i="1" dirty="0"/>
              <a:t>Daddy’s Double</a:t>
            </a:r>
            <a:r>
              <a:rPr lang="en-US" dirty="0"/>
              <a:t> (1910)</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D9C78A5-96C2-494F-9004-465EB987A9C0}"/>
              </a:ext>
            </a:extLst>
          </p:cNvPr>
          <p:cNvSpPr>
            <a:spLocks noGrp="1"/>
          </p:cNvSpPr>
          <p:nvPr>
            <p:ph type="ftr" sz="quarter" idx="11"/>
          </p:nvPr>
        </p:nvSpPr>
        <p:spPr/>
        <p:txBody>
          <a:bodyPr/>
          <a:lstStyle/>
          <a:p>
            <a:endParaRPr lang="en-US"/>
          </a:p>
          <a:p>
            <a:r>
              <a:rPr lang="en-US"/>
              <a:t>Thanhouser Company Film Preservation, Inc.</a:t>
            </a:r>
          </a:p>
        </p:txBody>
      </p:sp>
      <p:sp>
        <p:nvSpPr>
          <p:cNvPr id="4" name="Slide Number Placeholder 3">
            <a:extLst>
              <a:ext uri="{FF2B5EF4-FFF2-40B4-BE49-F238E27FC236}">
                <a16:creationId xmlns:a16="http://schemas.microsoft.com/office/drawing/2014/main" id="{69CCDF04-ACB9-4D78-9F73-037A5AD94942}"/>
              </a:ext>
            </a:extLst>
          </p:cNvPr>
          <p:cNvSpPr>
            <a:spLocks noGrp="1"/>
          </p:cNvSpPr>
          <p:nvPr>
            <p:ph type="sldNum" sz="quarter" idx="12"/>
          </p:nvPr>
        </p:nvSpPr>
        <p:spPr/>
        <p:txBody>
          <a:bodyPr/>
          <a:lstStyle/>
          <a:p>
            <a:endParaRPr lang="en-US"/>
          </a:p>
          <a:p>
            <a:fld id="{5753BCCF-37D8-43F1-9B94-64099EB95AB2}" type="slidenum">
              <a:rPr lang="en-US" smtClean="0"/>
              <a:pPr/>
              <a:t>21</a:t>
            </a:fld>
            <a:endParaRPr lang="en-US"/>
          </a:p>
        </p:txBody>
      </p:sp>
      <p:pic>
        <p:nvPicPr>
          <p:cNvPr id="6" name="Picture 5">
            <a:extLst>
              <a:ext uri="{FF2B5EF4-FFF2-40B4-BE49-F238E27FC236}">
                <a16:creationId xmlns:a16="http://schemas.microsoft.com/office/drawing/2014/main" id="{CA8713F8-EB6B-4DBC-94DC-49999D0F170E}"/>
              </a:ext>
            </a:extLst>
          </p:cNvPr>
          <p:cNvPicPr>
            <a:picLocks noChangeAspect="1"/>
          </p:cNvPicPr>
          <p:nvPr/>
        </p:nvPicPr>
        <p:blipFill rotWithShape="1">
          <a:blip r:embed="rId3"/>
          <a:srcRect b="11037"/>
          <a:stretch/>
        </p:blipFill>
        <p:spPr>
          <a:xfrm>
            <a:off x="0" y="0"/>
            <a:ext cx="9136380" cy="6096000"/>
          </a:xfrm>
          <a:prstGeom prst="rect">
            <a:avLst/>
          </a:prstGeom>
        </p:spPr>
      </p:pic>
      <p:sp>
        <p:nvSpPr>
          <p:cNvPr id="5" name="TextBox 4">
            <a:extLst>
              <a:ext uri="{FF2B5EF4-FFF2-40B4-BE49-F238E27FC236}">
                <a16:creationId xmlns:a16="http://schemas.microsoft.com/office/drawing/2014/main" id="{A243FDB8-DD1D-70E5-131C-CF49BD3560E3}"/>
              </a:ext>
            </a:extLst>
          </p:cNvPr>
          <p:cNvSpPr txBox="1"/>
          <p:nvPr/>
        </p:nvSpPr>
        <p:spPr>
          <a:xfrm flipH="1">
            <a:off x="2895600" y="6172200"/>
            <a:ext cx="3429000" cy="369332"/>
          </a:xfrm>
          <a:prstGeom prst="rect">
            <a:avLst/>
          </a:prstGeom>
          <a:noFill/>
        </p:spPr>
        <p:txBody>
          <a:bodyPr wrap="square" rtlCol="0">
            <a:spAutoFit/>
          </a:bodyPr>
          <a:lstStyle/>
          <a:p>
            <a:r>
              <a:rPr lang="en-US" i="1" dirty="0"/>
              <a:t>The Little Girl Next Door</a:t>
            </a:r>
            <a:r>
              <a:rPr lang="en-US" dirty="0"/>
              <a:t> (1910)</a:t>
            </a:r>
          </a:p>
        </p:txBody>
      </p:sp>
    </p:spTree>
    <p:extLst>
      <p:ext uri="{BB962C8B-B14F-4D97-AF65-F5344CB8AC3E}">
        <p14:creationId xmlns:p14="http://schemas.microsoft.com/office/powerpoint/2010/main" val="223969400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4C2B30-55D2-492A-99A8-A23AE66B34D7}"/>
              </a:ext>
            </a:extLst>
          </p:cNvPr>
          <p:cNvSpPr>
            <a:spLocks noGrp="1"/>
          </p:cNvSpPr>
          <p:nvPr>
            <p:ph type="ftr" sz="quarter" idx="11"/>
          </p:nvPr>
        </p:nvSpPr>
        <p:spPr/>
        <p:txBody>
          <a:bodyPr/>
          <a:lstStyle/>
          <a:p>
            <a:endParaRPr lang="en-US"/>
          </a:p>
          <a:p>
            <a:r>
              <a:rPr lang="en-US"/>
              <a:t>Thanhouser Company Film Preservation, Inc.</a:t>
            </a:r>
          </a:p>
        </p:txBody>
      </p:sp>
      <p:sp>
        <p:nvSpPr>
          <p:cNvPr id="4" name="Slide Number Placeholder 3">
            <a:extLst>
              <a:ext uri="{FF2B5EF4-FFF2-40B4-BE49-F238E27FC236}">
                <a16:creationId xmlns:a16="http://schemas.microsoft.com/office/drawing/2014/main" id="{73615AD7-FF14-495F-AD65-6E6665284671}"/>
              </a:ext>
            </a:extLst>
          </p:cNvPr>
          <p:cNvSpPr>
            <a:spLocks noGrp="1"/>
          </p:cNvSpPr>
          <p:nvPr>
            <p:ph type="sldNum" sz="quarter" idx="12"/>
          </p:nvPr>
        </p:nvSpPr>
        <p:spPr/>
        <p:txBody>
          <a:bodyPr/>
          <a:lstStyle/>
          <a:p>
            <a:endParaRPr lang="en-US"/>
          </a:p>
          <a:p>
            <a:fld id="{5753BCCF-37D8-43F1-9B94-64099EB95AB2}" type="slidenum">
              <a:rPr lang="en-US" smtClean="0"/>
              <a:pPr/>
              <a:t>22</a:t>
            </a:fld>
            <a:endParaRPr lang="en-US"/>
          </a:p>
        </p:txBody>
      </p:sp>
      <p:pic>
        <p:nvPicPr>
          <p:cNvPr id="6" name="Picture 5">
            <a:extLst>
              <a:ext uri="{FF2B5EF4-FFF2-40B4-BE49-F238E27FC236}">
                <a16:creationId xmlns:a16="http://schemas.microsoft.com/office/drawing/2014/main" id="{C3FED800-A5EB-4CFA-8FC3-32D6DC448139}"/>
              </a:ext>
            </a:extLst>
          </p:cNvPr>
          <p:cNvPicPr>
            <a:picLocks noChangeAspect="1"/>
          </p:cNvPicPr>
          <p:nvPr/>
        </p:nvPicPr>
        <p:blipFill rotWithShape="1">
          <a:blip r:embed="rId3"/>
          <a:srcRect b="10000"/>
          <a:stretch/>
        </p:blipFill>
        <p:spPr>
          <a:xfrm>
            <a:off x="0" y="0"/>
            <a:ext cx="9144000" cy="6172200"/>
          </a:xfrm>
          <a:prstGeom prst="rect">
            <a:avLst/>
          </a:prstGeom>
        </p:spPr>
      </p:pic>
      <p:sp>
        <p:nvSpPr>
          <p:cNvPr id="5" name="TextBox 4">
            <a:extLst>
              <a:ext uri="{FF2B5EF4-FFF2-40B4-BE49-F238E27FC236}">
                <a16:creationId xmlns:a16="http://schemas.microsoft.com/office/drawing/2014/main" id="{C1143D5A-C237-1AEE-4603-9AE2237E1BDA}"/>
              </a:ext>
            </a:extLst>
          </p:cNvPr>
          <p:cNvSpPr txBox="1"/>
          <p:nvPr/>
        </p:nvSpPr>
        <p:spPr>
          <a:xfrm flipH="1">
            <a:off x="2895600" y="6172200"/>
            <a:ext cx="3429000" cy="369332"/>
          </a:xfrm>
          <a:prstGeom prst="rect">
            <a:avLst/>
          </a:prstGeom>
          <a:noFill/>
        </p:spPr>
        <p:txBody>
          <a:bodyPr wrap="square" rtlCol="0">
            <a:spAutoFit/>
          </a:bodyPr>
          <a:lstStyle/>
          <a:p>
            <a:r>
              <a:rPr lang="en-US" i="1" dirty="0"/>
              <a:t>The Little Girl Next Door</a:t>
            </a:r>
            <a:r>
              <a:rPr lang="en-US" dirty="0"/>
              <a:t> (1910)</a:t>
            </a:r>
          </a:p>
        </p:txBody>
      </p:sp>
    </p:spTree>
    <p:extLst>
      <p:ext uri="{BB962C8B-B14F-4D97-AF65-F5344CB8AC3E}">
        <p14:creationId xmlns:p14="http://schemas.microsoft.com/office/powerpoint/2010/main" val="386115098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72D19-86FE-C6C2-073A-8C892A71CD18}"/>
              </a:ext>
            </a:extLst>
          </p:cNvPr>
          <p:cNvSpPr>
            <a:spLocks noGrp="1"/>
          </p:cNvSpPr>
          <p:nvPr>
            <p:ph type="title"/>
          </p:nvPr>
        </p:nvSpPr>
        <p:spPr/>
        <p:txBody>
          <a:bodyPr/>
          <a:lstStyle/>
          <a:p>
            <a:r>
              <a:rPr lang="en-US" sz="4000" b="1" dirty="0" err="1">
                <a:effectLst>
                  <a:outerShdw blurRad="38100" dist="38100" dir="2700000" algn="tl">
                    <a:srgbClr val="000000">
                      <a:alpha val="43137"/>
                    </a:srgbClr>
                  </a:outerShdw>
                </a:effectLst>
              </a:rPr>
              <a:t>Thanhouser’s</a:t>
            </a:r>
            <a:r>
              <a:rPr lang="en-US" sz="4000" b="1" dirty="0">
                <a:effectLst>
                  <a:outerShdw blurRad="38100" dist="38100" dir="2700000" algn="tl">
                    <a:srgbClr val="000000">
                      <a:alpha val="43137"/>
                    </a:srgbClr>
                  </a:outerShdw>
                </a:effectLst>
              </a:rPr>
              <a:t> Strategy Success</a:t>
            </a:r>
          </a:p>
        </p:txBody>
      </p:sp>
      <p:sp>
        <p:nvSpPr>
          <p:cNvPr id="3" name="Content Placeholder 2">
            <a:extLst>
              <a:ext uri="{FF2B5EF4-FFF2-40B4-BE49-F238E27FC236}">
                <a16:creationId xmlns:a16="http://schemas.microsoft.com/office/drawing/2014/main" id="{4AC7F19A-5D89-10E1-B91B-C270B28A1880}"/>
              </a:ext>
            </a:extLst>
          </p:cNvPr>
          <p:cNvSpPr>
            <a:spLocks noGrp="1"/>
          </p:cNvSpPr>
          <p:nvPr>
            <p:ph idx="1"/>
          </p:nvPr>
        </p:nvSpPr>
        <p:spPr>
          <a:xfrm>
            <a:off x="457200" y="1447800"/>
            <a:ext cx="8229600" cy="4525963"/>
          </a:xfrm>
        </p:spPr>
        <p:txBody>
          <a:bodyPr/>
          <a:lstStyle/>
          <a:p>
            <a:r>
              <a:rPr lang="en-US" b="0" i="0" dirty="0">
                <a:solidFill>
                  <a:srgbClr val="010100"/>
                </a:solidFill>
                <a:effectLst/>
                <a:latin typeface="Times New Roman" panose="02020603050405020304" pitchFamily="18" charset="0"/>
              </a:rPr>
              <a:t>“of the independents…Thanhouser pictures, of course, rank highest. Indeed, the manner in which this new company without previous experience in picture making has developed in quality, shows what may be done in film manufacture when intelligence and energy are employed.”</a:t>
            </a:r>
          </a:p>
          <a:p>
            <a:pPr lvl="1">
              <a:lnSpc>
                <a:spcPct val="150000"/>
              </a:lnSpc>
            </a:pPr>
            <a:r>
              <a:rPr lang="en-US" sz="2000" dirty="0">
                <a:solidFill>
                  <a:srgbClr val="010100"/>
                </a:solidFill>
                <a:latin typeface="Times New Roman" panose="02020603050405020304" pitchFamily="18" charset="0"/>
              </a:rPr>
              <a:t>The Spectator</a:t>
            </a:r>
            <a:r>
              <a:rPr lang="en-US" sz="2000" i="1" dirty="0">
                <a:solidFill>
                  <a:srgbClr val="010100"/>
                </a:solidFill>
                <a:latin typeface="Times New Roman" panose="02020603050405020304" pitchFamily="18" charset="0"/>
              </a:rPr>
              <a:t>, The New York Dramatic Mirror</a:t>
            </a:r>
            <a:r>
              <a:rPr lang="en-US" sz="2000" dirty="0">
                <a:solidFill>
                  <a:srgbClr val="010100"/>
                </a:solidFill>
                <a:latin typeface="Times New Roman" panose="02020603050405020304" pitchFamily="18" charset="0"/>
              </a:rPr>
              <a:t> (Summer, 1910)</a:t>
            </a:r>
            <a:endParaRPr lang="en-US" sz="2000" dirty="0"/>
          </a:p>
          <a:p>
            <a:endParaRPr lang="en-US" dirty="0"/>
          </a:p>
        </p:txBody>
      </p:sp>
      <p:sp>
        <p:nvSpPr>
          <p:cNvPr id="4" name="Footer Placeholder 3">
            <a:extLst>
              <a:ext uri="{FF2B5EF4-FFF2-40B4-BE49-F238E27FC236}">
                <a16:creationId xmlns:a16="http://schemas.microsoft.com/office/drawing/2014/main" id="{1919E40C-AE76-98BA-AB13-118FE29CC91E}"/>
              </a:ext>
            </a:extLst>
          </p:cNvPr>
          <p:cNvSpPr>
            <a:spLocks noGrp="1"/>
          </p:cNvSpPr>
          <p:nvPr>
            <p:ph type="ftr" sz="quarter" idx="11"/>
          </p:nvPr>
        </p:nvSpPr>
        <p:spPr/>
        <p:txBody>
          <a:bodyPr/>
          <a:lstStyle/>
          <a:p>
            <a:endParaRPr lang="en-US"/>
          </a:p>
          <a:p>
            <a:r>
              <a:rPr lang="en-US"/>
              <a:t>Thanhouser Company Film Preservation, Inc.</a:t>
            </a:r>
          </a:p>
        </p:txBody>
      </p:sp>
      <p:sp>
        <p:nvSpPr>
          <p:cNvPr id="5" name="Slide Number Placeholder 4">
            <a:extLst>
              <a:ext uri="{FF2B5EF4-FFF2-40B4-BE49-F238E27FC236}">
                <a16:creationId xmlns:a16="http://schemas.microsoft.com/office/drawing/2014/main" id="{AE5366AA-8F02-0869-844A-0C8A1F57310F}"/>
              </a:ext>
            </a:extLst>
          </p:cNvPr>
          <p:cNvSpPr>
            <a:spLocks noGrp="1"/>
          </p:cNvSpPr>
          <p:nvPr>
            <p:ph type="sldNum" sz="quarter" idx="12"/>
          </p:nvPr>
        </p:nvSpPr>
        <p:spPr/>
        <p:txBody>
          <a:bodyPr/>
          <a:lstStyle/>
          <a:p>
            <a:endParaRPr lang="en-US"/>
          </a:p>
          <a:p>
            <a:fld id="{6E487E06-7F9F-49A1-A150-E9BC4B0DEC00}" type="slidenum">
              <a:rPr lang="en-US" smtClean="0"/>
              <a:pPr/>
              <a:t>23</a:t>
            </a:fld>
            <a:endParaRPr lang="en-US"/>
          </a:p>
        </p:txBody>
      </p:sp>
    </p:spTree>
    <p:extLst>
      <p:ext uri="{BB962C8B-B14F-4D97-AF65-F5344CB8AC3E}">
        <p14:creationId xmlns:p14="http://schemas.microsoft.com/office/powerpoint/2010/main" val="19889274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4E708-DEA2-77DB-006F-068E470B3BA1}"/>
              </a:ext>
            </a:extLst>
          </p:cNvPr>
          <p:cNvSpPr>
            <a:spLocks noGrp="1"/>
          </p:cNvSpPr>
          <p:nvPr>
            <p:ph type="title"/>
          </p:nvPr>
        </p:nvSpPr>
        <p:spPr/>
        <p:txBody>
          <a:bodyPr/>
          <a:lstStyle/>
          <a:p>
            <a:r>
              <a:rPr lang="en-US" sz="4000" b="1" dirty="0" err="1">
                <a:effectLst>
                  <a:outerShdw blurRad="38100" dist="38100" dir="2700000" algn="tl">
                    <a:srgbClr val="000000">
                      <a:alpha val="43137"/>
                    </a:srgbClr>
                  </a:outerShdw>
                </a:effectLst>
              </a:rPr>
              <a:t>Thanhouser’s</a:t>
            </a:r>
            <a:r>
              <a:rPr lang="en-US" sz="4000" b="1" dirty="0">
                <a:effectLst>
                  <a:outerShdw blurRad="38100" dist="38100" dir="2700000" algn="tl">
                    <a:srgbClr val="000000">
                      <a:alpha val="43137"/>
                    </a:srgbClr>
                  </a:outerShdw>
                </a:effectLst>
              </a:rPr>
              <a:t> Fleeting Success</a:t>
            </a:r>
          </a:p>
        </p:txBody>
      </p:sp>
      <p:sp>
        <p:nvSpPr>
          <p:cNvPr id="3" name="Content Placeholder 2">
            <a:extLst>
              <a:ext uri="{FF2B5EF4-FFF2-40B4-BE49-F238E27FC236}">
                <a16:creationId xmlns:a16="http://schemas.microsoft.com/office/drawing/2014/main" id="{6DB49731-6C69-89D9-6813-C7511744C919}"/>
              </a:ext>
            </a:extLst>
          </p:cNvPr>
          <p:cNvSpPr>
            <a:spLocks noGrp="1"/>
          </p:cNvSpPr>
          <p:nvPr>
            <p:ph idx="1"/>
          </p:nvPr>
        </p:nvSpPr>
        <p:spPr>
          <a:xfrm>
            <a:off x="457200" y="1371600"/>
            <a:ext cx="8229600" cy="4873625"/>
          </a:xfrm>
        </p:spPr>
        <p:txBody>
          <a:bodyPr/>
          <a:lstStyle/>
          <a:p>
            <a:r>
              <a:rPr lang="en-US" dirty="0"/>
              <a:t>Early Success Was Not Sustainable</a:t>
            </a:r>
          </a:p>
          <a:p>
            <a:pPr lvl="1"/>
            <a:r>
              <a:rPr lang="en-US" dirty="0"/>
              <a:t>Audiences Demanded More Than Theatrics </a:t>
            </a:r>
          </a:p>
          <a:p>
            <a:pPr lvl="2"/>
            <a:r>
              <a:rPr lang="en-US" dirty="0"/>
              <a:t>Naturalistic Acting</a:t>
            </a:r>
          </a:p>
          <a:p>
            <a:pPr lvl="2"/>
            <a:r>
              <a:rPr lang="en-US" dirty="0"/>
              <a:t>Elaborate Production Values</a:t>
            </a:r>
          </a:p>
          <a:p>
            <a:pPr lvl="2"/>
            <a:r>
              <a:rPr lang="en-US" dirty="0"/>
              <a:t>Greater Character Development</a:t>
            </a:r>
          </a:p>
          <a:p>
            <a:pPr lvl="2"/>
            <a:r>
              <a:rPr lang="en-US" dirty="0"/>
              <a:t>Feature </a:t>
            </a:r>
            <a:r>
              <a:rPr lang="en-US"/>
              <a:t>Length Films</a:t>
            </a:r>
          </a:p>
          <a:p>
            <a:pPr lvl="2"/>
            <a:r>
              <a:rPr lang="en-US"/>
              <a:t>Emergence </a:t>
            </a:r>
            <a:r>
              <a:rPr lang="en-US" dirty="0"/>
              <a:t>of Star System</a:t>
            </a:r>
          </a:p>
          <a:p>
            <a:pPr lvl="1"/>
            <a:r>
              <a:rPr lang="en-US" dirty="0"/>
              <a:t>Industry’s Move to West Coast</a:t>
            </a:r>
          </a:p>
          <a:p>
            <a:pPr lvl="2"/>
            <a:r>
              <a:rPr lang="en-US" dirty="0"/>
              <a:t>Edwin </a:t>
            </a:r>
            <a:r>
              <a:rPr lang="en-US" dirty="0" err="1"/>
              <a:t>Thanhouser’s</a:t>
            </a:r>
            <a:r>
              <a:rPr lang="en-US" dirty="0"/>
              <a:t> Mutual Contract Expired</a:t>
            </a:r>
          </a:p>
          <a:p>
            <a:pPr lvl="2"/>
            <a:r>
              <a:rPr lang="en-US" dirty="0"/>
              <a:t>Financial Success Led to Retirement</a:t>
            </a:r>
          </a:p>
        </p:txBody>
      </p:sp>
      <p:sp>
        <p:nvSpPr>
          <p:cNvPr id="4" name="Footer Placeholder 3">
            <a:extLst>
              <a:ext uri="{FF2B5EF4-FFF2-40B4-BE49-F238E27FC236}">
                <a16:creationId xmlns:a16="http://schemas.microsoft.com/office/drawing/2014/main" id="{A96A2DD7-E23A-C856-A2A3-0BA9A50ED972}"/>
              </a:ext>
            </a:extLst>
          </p:cNvPr>
          <p:cNvSpPr>
            <a:spLocks noGrp="1"/>
          </p:cNvSpPr>
          <p:nvPr>
            <p:ph type="ftr" sz="quarter" idx="11"/>
          </p:nvPr>
        </p:nvSpPr>
        <p:spPr/>
        <p:txBody>
          <a:bodyPr/>
          <a:lstStyle/>
          <a:p>
            <a:endParaRPr lang="en-US"/>
          </a:p>
          <a:p>
            <a:r>
              <a:rPr lang="en-US"/>
              <a:t>Thanhouser Company Film Preservation, Inc.</a:t>
            </a:r>
          </a:p>
        </p:txBody>
      </p:sp>
      <p:sp>
        <p:nvSpPr>
          <p:cNvPr id="5" name="Slide Number Placeholder 4">
            <a:extLst>
              <a:ext uri="{FF2B5EF4-FFF2-40B4-BE49-F238E27FC236}">
                <a16:creationId xmlns:a16="http://schemas.microsoft.com/office/drawing/2014/main" id="{60445A05-EAD4-C751-1B1E-B0141FBB26CC}"/>
              </a:ext>
            </a:extLst>
          </p:cNvPr>
          <p:cNvSpPr>
            <a:spLocks noGrp="1"/>
          </p:cNvSpPr>
          <p:nvPr>
            <p:ph type="sldNum" sz="quarter" idx="12"/>
          </p:nvPr>
        </p:nvSpPr>
        <p:spPr/>
        <p:txBody>
          <a:bodyPr/>
          <a:lstStyle/>
          <a:p>
            <a:endParaRPr lang="en-US"/>
          </a:p>
          <a:p>
            <a:fld id="{6E487E06-7F9F-49A1-A150-E9BC4B0DEC00}" type="slidenum">
              <a:rPr lang="en-US" smtClean="0"/>
              <a:pPr/>
              <a:t>24</a:t>
            </a:fld>
            <a:endParaRPr lang="en-US"/>
          </a:p>
        </p:txBody>
      </p:sp>
    </p:spTree>
    <p:extLst>
      <p:ext uri="{BB962C8B-B14F-4D97-AF65-F5344CB8AC3E}">
        <p14:creationId xmlns:p14="http://schemas.microsoft.com/office/powerpoint/2010/main" val="338474200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outerShdw blurRad="38100" dist="38100" dir="2700000" algn="tl">
                    <a:srgbClr val="000000">
                      <a:alpha val="43137"/>
                    </a:srgbClr>
                  </a:outerShdw>
                </a:effectLst>
              </a:rPr>
              <a:t>Gertrude Homan </a:t>
            </a:r>
            <a:br>
              <a:rPr lang="en-US" sz="40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On the Stage (1888 to 1900)</a:t>
            </a:r>
            <a:endParaRPr lang="en-US" sz="3200" b="1" dirty="0">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p:txBody>
          <a:bodyPr/>
          <a:lstStyle/>
          <a:p>
            <a:endParaRPr lang="en-US"/>
          </a:p>
          <a:p>
            <a:r>
              <a:rPr lang="en-US"/>
              <a:t>Thanhouser Company Film Preservation, Inc.</a:t>
            </a:r>
          </a:p>
        </p:txBody>
      </p:sp>
      <p:sp>
        <p:nvSpPr>
          <p:cNvPr id="4" name="Slide Number Placeholder 3"/>
          <p:cNvSpPr>
            <a:spLocks noGrp="1"/>
          </p:cNvSpPr>
          <p:nvPr>
            <p:ph type="sldNum" sz="quarter" idx="12"/>
          </p:nvPr>
        </p:nvSpPr>
        <p:spPr/>
        <p:txBody>
          <a:bodyPr/>
          <a:lstStyle/>
          <a:p>
            <a:endParaRPr lang="en-US"/>
          </a:p>
          <a:p>
            <a:fld id="{5753BCCF-37D8-43F1-9B94-64099EB95AB2}" type="slidenum">
              <a:rPr lang="en-US" smtClean="0"/>
              <a:pPr/>
              <a:t>3</a:t>
            </a:fld>
            <a:endParaRPr lang="en-US"/>
          </a:p>
        </p:txBody>
      </p:sp>
      <p:pic>
        <p:nvPicPr>
          <p:cNvPr id="19458" name="Picture 2" descr="Z:\Thanhouser Company\Gertrude Homan Thanhouser\Images\P-46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1301" y="1676400"/>
            <a:ext cx="2688431" cy="4114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9459" name="Picture 3" descr="Z:\Thanhouser Company\Gertrude Homan Thanhouser\Images\X-280-1.JPG"/>
          <p:cNvPicPr>
            <a:picLocks noChangeAspect="1" noChangeArrowheads="1"/>
          </p:cNvPicPr>
          <p:nvPr/>
        </p:nvPicPr>
        <p:blipFill>
          <a:blip r:embed="rId4" cstate="screen"/>
          <a:srcRect/>
          <a:stretch>
            <a:fillRect/>
          </a:stretch>
        </p:blipFill>
        <p:spPr bwMode="auto">
          <a:xfrm>
            <a:off x="304800" y="1676400"/>
            <a:ext cx="2651395" cy="4114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9460" name="Picture 4" descr="Z:\Thanhouser Company\Gertrude Homan Thanhouser\Images\X280-3.JPG"/>
          <p:cNvPicPr>
            <a:picLocks noChangeAspect="1" noChangeArrowheads="1"/>
          </p:cNvPicPr>
          <p:nvPr/>
        </p:nvPicPr>
        <p:blipFill>
          <a:blip r:embed="rId5" cstate="screen"/>
          <a:srcRect/>
          <a:stretch>
            <a:fillRect/>
          </a:stretch>
        </p:blipFill>
        <p:spPr bwMode="auto">
          <a:xfrm>
            <a:off x="6129969" y="1676400"/>
            <a:ext cx="2633031" cy="4114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outerShdw blurRad="38100" dist="38100" dir="2700000" algn="tl">
                    <a:srgbClr val="000000">
                      <a:alpha val="43137"/>
                    </a:srgbClr>
                  </a:outerShdw>
                </a:effectLst>
              </a:rPr>
              <a:t>Edwin &amp; Gertrude Thanhouser </a:t>
            </a:r>
            <a:br>
              <a:rPr lang="en-US" sz="40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Theater Managers (1899 - 1909)</a:t>
            </a:r>
          </a:p>
        </p:txBody>
      </p:sp>
      <p:sp>
        <p:nvSpPr>
          <p:cNvPr id="3" name="Footer Placeholder 2"/>
          <p:cNvSpPr>
            <a:spLocks noGrp="1"/>
          </p:cNvSpPr>
          <p:nvPr>
            <p:ph type="ftr" sz="quarter" idx="11"/>
          </p:nvPr>
        </p:nvSpPr>
        <p:spPr/>
        <p:txBody>
          <a:bodyPr/>
          <a:lstStyle/>
          <a:p>
            <a:endParaRPr lang="en-US"/>
          </a:p>
          <a:p>
            <a:r>
              <a:rPr lang="en-US"/>
              <a:t>Thanhouser Company Film Preservation, Inc.</a:t>
            </a:r>
          </a:p>
        </p:txBody>
      </p:sp>
      <p:sp>
        <p:nvSpPr>
          <p:cNvPr id="4" name="Slide Number Placeholder 3"/>
          <p:cNvSpPr>
            <a:spLocks noGrp="1"/>
          </p:cNvSpPr>
          <p:nvPr>
            <p:ph type="sldNum" sz="quarter" idx="12"/>
          </p:nvPr>
        </p:nvSpPr>
        <p:spPr/>
        <p:txBody>
          <a:bodyPr/>
          <a:lstStyle/>
          <a:p>
            <a:endParaRPr lang="en-US"/>
          </a:p>
          <a:p>
            <a:fld id="{5753BCCF-37D8-43F1-9B94-64099EB95AB2}" type="slidenum">
              <a:rPr lang="en-US" smtClean="0"/>
              <a:pPr/>
              <a:t>4</a:t>
            </a:fld>
            <a:endParaRPr lang="en-US"/>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8383" y="1918034"/>
            <a:ext cx="2334265" cy="3657600"/>
          </a:xfrm>
          <a:prstGeom prst="rect">
            <a:avLst/>
          </a:prstGeom>
          <a:noFill/>
          <a:ln w="12700">
            <a:solidFill>
              <a:schemeClr val="tx1"/>
            </a:solidFill>
            <a:miter lim="800000"/>
            <a:headEnd/>
            <a:tailEnd/>
          </a:ln>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3931" y="2739361"/>
            <a:ext cx="2968869" cy="2205446"/>
          </a:xfrm>
          <a:prstGeom prst="rect">
            <a:avLst/>
          </a:prstGeom>
          <a:noFill/>
          <a:ln w="12700">
            <a:solidFill>
              <a:schemeClr val="tx1"/>
            </a:solidFill>
            <a:miter lim="800000"/>
            <a:headEnd/>
            <a:tailEnd/>
          </a:ln>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25870" y="1918034"/>
            <a:ext cx="2316480" cy="3657600"/>
          </a:xfrm>
          <a:prstGeom prst="rect">
            <a:avLst/>
          </a:prstGeom>
          <a:noFill/>
          <a:ln w="12700">
            <a:solidFill>
              <a:schemeClr val="tx1"/>
            </a:solidFill>
            <a:miter lim="800000"/>
            <a:headEnd/>
            <a:tailEnd/>
          </a:ln>
        </p:spPr>
      </p:pic>
      <p:sp>
        <p:nvSpPr>
          <p:cNvPr id="8" name="TextBox 7"/>
          <p:cNvSpPr txBox="1"/>
          <p:nvPr/>
        </p:nvSpPr>
        <p:spPr>
          <a:xfrm>
            <a:off x="981923" y="5181600"/>
            <a:ext cx="1685077" cy="369332"/>
          </a:xfrm>
          <a:prstGeom prst="rect">
            <a:avLst/>
          </a:prstGeom>
          <a:noFill/>
        </p:spPr>
        <p:txBody>
          <a:bodyPr wrap="none" rtlCol="0">
            <a:spAutoFit/>
          </a:bodyPr>
          <a:lstStyle/>
          <a:p>
            <a:r>
              <a:rPr lang="en-US" dirty="0"/>
              <a:t>Milwaukee, WI</a:t>
            </a:r>
          </a:p>
        </p:txBody>
      </p:sp>
      <p:sp>
        <p:nvSpPr>
          <p:cNvPr id="9" name="TextBox 8"/>
          <p:cNvSpPr txBox="1"/>
          <p:nvPr/>
        </p:nvSpPr>
        <p:spPr>
          <a:xfrm>
            <a:off x="6808284" y="5638800"/>
            <a:ext cx="1351652" cy="369332"/>
          </a:xfrm>
          <a:prstGeom prst="rect">
            <a:avLst/>
          </a:prstGeom>
          <a:noFill/>
        </p:spPr>
        <p:txBody>
          <a:bodyPr wrap="none" rtlCol="0">
            <a:spAutoFit/>
          </a:bodyPr>
          <a:lstStyle/>
          <a:p>
            <a:r>
              <a:rPr lang="en-US" dirty="0"/>
              <a:t>Chicago, IL</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81F8E-B1DA-0122-8BB2-14CC44D68A7E}"/>
              </a:ext>
            </a:extLst>
          </p:cNvPr>
          <p:cNvSpPr>
            <a:spLocks noGrp="1"/>
          </p:cNvSpPr>
          <p:nvPr>
            <p:ph type="title"/>
          </p:nvPr>
        </p:nvSpPr>
        <p:spPr/>
        <p:txBody>
          <a:bodyPr/>
          <a:lstStyle/>
          <a:p>
            <a:r>
              <a:rPr lang="en-US" sz="4000" b="1" dirty="0">
                <a:effectLst>
                  <a:outerShdw blurRad="38100" dist="38100" dir="2700000" algn="tl">
                    <a:srgbClr val="000000">
                      <a:alpha val="43137"/>
                    </a:srgbClr>
                  </a:outerShdw>
                </a:effectLst>
              </a:rPr>
              <a:t>Edwin Thanhouser Interviewed</a:t>
            </a:r>
          </a:p>
        </p:txBody>
      </p:sp>
      <p:sp>
        <p:nvSpPr>
          <p:cNvPr id="3" name="Content Placeholder 2">
            <a:extLst>
              <a:ext uri="{FF2B5EF4-FFF2-40B4-BE49-F238E27FC236}">
                <a16:creationId xmlns:a16="http://schemas.microsoft.com/office/drawing/2014/main" id="{49EB50EC-97D1-473C-6CF4-FF28BEC227F3}"/>
              </a:ext>
            </a:extLst>
          </p:cNvPr>
          <p:cNvSpPr>
            <a:spLocks noGrp="1"/>
          </p:cNvSpPr>
          <p:nvPr>
            <p:ph idx="1"/>
          </p:nvPr>
        </p:nvSpPr>
        <p:spPr>
          <a:xfrm>
            <a:off x="457200" y="1447800"/>
            <a:ext cx="8229600" cy="4525963"/>
          </a:xfrm>
        </p:spPr>
        <p:txBody>
          <a:bodyPr/>
          <a:lstStyle/>
          <a:p>
            <a:pPr>
              <a:lnSpc>
                <a:spcPct val="150000"/>
              </a:lnSpc>
            </a:pPr>
            <a:r>
              <a:rPr lang="en-US" b="0" i="0" dirty="0">
                <a:solidFill>
                  <a:srgbClr val="010100"/>
                </a:solidFill>
                <a:effectLst/>
                <a:latin typeface="Times New Roman" panose="02020603050405020304" pitchFamily="18" charset="0"/>
              </a:rPr>
              <a:t>“I saw its possibilities. I became filled with the idea that I could produce better pictures than a majority of those I had seen. The idea became a determination. I studied the situation on the market.”</a:t>
            </a:r>
          </a:p>
          <a:p>
            <a:pPr lvl="1">
              <a:lnSpc>
                <a:spcPct val="150000"/>
              </a:lnSpc>
            </a:pPr>
            <a:r>
              <a:rPr lang="en-US" sz="2000" i="1" dirty="0">
                <a:solidFill>
                  <a:srgbClr val="010100"/>
                </a:solidFill>
                <a:latin typeface="Times New Roman" panose="02020603050405020304" pitchFamily="18" charset="0"/>
              </a:rPr>
              <a:t>The Motion Picture World </a:t>
            </a:r>
            <a:r>
              <a:rPr lang="en-US" sz="2000" dirty="0">
                <a:solidFill>
                  <a:srgbClr val="010100"/>
                </a:solidFill>
                <a:latin typeface="Times New Roman" panose="02020603050405020304" pitchFamily="18" charset="0"/>
              </a:rPr>
              <a:t>(1910)</a:t>
            </a:r>
            <a:endParaRPr lang="en-US" sz="2000" dirty="0"/>
          </a:p>
        </p:txBody>
      </p:sp>
      <p:sp>
        <p:nvSpPr>
          <p:cNvPr id="4" name="Footer Placeholder 3">
            <a:extLst>
              <a:ext uri="{FF2B5EF4-FFF2-40B4-BE49-F238E27FC236}">
                <a16:creationId xmlns:a16="http://schemas.microsoft.com/office/drawing/2014/main" id="{65082F21-A0D2-EFB5-E47C-A86AA4CFB88A}"/>
              </a:ext>
            </a:extLst>
          </p:cNvPr>
          <p:cNvSpPr>
            <a:spLocks noGrp="1"/>
          </p:cNvSpPr>
          <p:nvPr>
            <p:ph type="ftr" sz="quarter" idx="11"/>
          </p:nvPr>
        </p:nvSpPr>
        <p:spPr/>
        <p:txBody>
          <a:bodyPr/>
          <a:lstStyle/>
          <a:p>
            <a:endParaRPr lang="en-US"/>
          </a:p>
          <a:p>
            <a:r>
              <a:rPr lang="en-US"/>
              <a:t>Thanhouser Company Film Preservation, Inc.</a:t>
            </a:r>
          </a:p>
        </p:txBody>
      </p:sp>
      <p:sp>
        <p:nvSpPr>
          <p:cNvPr id="5" name="Slide Number Placeholder 4">
            <a:extLst>
              <a:ext uri="{FF2B5EF4-FFF2-40B4-BE49-F238E27FC236}">
                <a16:creationId xmlns:a16="http://schemas.microsoft.com/office/drawing/2014/main" id="{27F4E8F7-A140-2952-45B8-CB3B54B2619A}"/>
              </a:ext>
            </a:extLst>
          </p:cNvPr>
          <p:cNvSpPr>
            <a:spLocks noGrp="1"/>
          </p:cNvSpPr>
          <p:nvPr>
            <p:ph type="sldNum" sz="quarter" idx="12"/>
          </p:nvPr>
        </p:nvSpPr>
        <p:spPr/>
        <p:txBody>
          <a:bodyPr/>
          <a:lstStyle/>
          <a:p>
            <a:endParaRPr lang="en-US"/>
          </a:p>
          <a:p>
            <a:fld id="{6E487E06-7F9F-49A1-A150-E9BC4B0DEC00}" type="slidenum">
              <a:rPr lang="en-US" smtClean="0"/>
              <a:pPr/>
              <a:t>5</a:t>
            </a:fld>
            <a:endParaRPr lang="en-US"/>
          </a:p>
        </p:txBody>
      </p:sp>
    </p:spTree>
    <p:extLst>
      <p:ext uri="{BB962C8B-B14F-4D97-AF65-F5344CB8AC3E}">
        <p14:creationId xmlns:p14="http://schemas.microsoft.com/office/powerpoint/2010/main" val="411536280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b="1" dirty="0">
                <a:effectLst>
                  <a:outerShdw blurRad="38100" dist="38100" dir="2700000" algn="tl">
                    <a:srgbClr val="000000">
                      <a:alpha val="43137"/>
                    </a:srgbClr>
                  </a:outerShdw>
                </a:effectLst>
              </a:rPr>
              <a:t>First American Film Studio</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Led by Theatrical Veterans</a:t>
            </a:r>
          </a:p>
        </p:txBody>
      </p:sp>
      <p:sp>
        <p:nvSpPr>
          <p:cNvPr id="4" name="Footer Placeholder 3"/>
          <p:cNvSpPr>
            <a:spLocks noGrp="1"/>
          </p:cNvSpPr>
          <p:nvPr>
            <p:ph type="ftr" sz="quarter" idx="11"/>
          </p:nvPr>
        </p:nvSpPr>
        <p:spPr/>
        <p:txBody>
          <a:bodyPr/>
          <a:lstStyle/>
          <a:p>
            <a:endParaRPr lang="en-US"/>
          </a:p>
          <a:p>
            <a:r>
              <a:rPr lang="en-US"/>
              <a:t>Thanhouser Company Film Preservation, Inc.</a:t>
            </a:r>
          </a:p>
        </p:txBody>
      </p:sp>
      <p:sp>
        <p:nvSpPr>
          <p:cNvPr id="5" name="Slide Number Placeholder 4"/>
          <p:cNvSpPr>
            <a:spLocks noGrp="1"/>
          </p:cNvSpPr>
          <p:nvPr>
            <p:ph type="sldNum" sz="quarter" idx="12"/>
          </p:nvPr>
        </p:nvSpPr>
        <p:spPr/>
        <p:txBody>
          <a:bodyPr/>
          <a:lstStyle/>
          <a:p>
            <a:endParaRPr lang="en-US"/>
          </a:p>
          <a:p>
            <a:fld id="{6E487E06-7F9F-49A1-A150-E9BC4B0DEC00}" type="slidenum">
              <a:rPr lang="en-US" smtClean="0"/>
              <a:pPr/>
              <a:t>6</a:t>
            </a:fld>
            <a:endParaRPr lang="en-US"/>
          </a:p>
        </p:txBody>
      </p:sp>
      <p:pic>
        <p:nvPicPr>
          <p:cNvPr id="14" name="Picture 13" descr="Thanhouser_Company.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4241" y="1680491"/>
            <a:ext cx="7389224" cy="4339309"/>
          </a:xfrm>
          <a:prstGeom prst="rect">
            <a:avLst/>
          </a:prstGeom>
          <a:ln>
            <a:noFill/>
          </a:ln>
          <a:effectLst>
            <a:outerShdw blurRad="190500" algn="tl" rotWithShape="0">
              <a:srgbClr val="000000">
                <a:alpha val="70000"/>
              </a:srgbClr>
            </a:outerShdw>
          </a:effec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ftr" sz="quarter" idx="11"/>
          </p:nvPr>
        </p:nvSpPr>
        <p:spPr>
          <a:ln/>
        </p:spPr>
        <p:txBody>
          <a:bodyPr/>
          <a:lstStyle/>
          <a:p>
            <a:endParaRPr lang="en-US" dirty="0"/>
          </a:p>
          <a:p>
            <a:r>
              <a:rPr lang="en-US" dirty="0"/>
              <a:t>Thanhouser Company Film Preservation, Inc.</a:t>
            </a:r>
          </a:p>
        </p:txBody>
      </p:sp>
      <p:sp>
        <p:nvSpPr>
          <p:cNvPr id="8" name="Rectangle 6"/>
          <p:cNvSpPr>
            <a:spLocks noGrp="1" noChangeArrowheads="1"/>
          </p:cNvSpPr>
          <p:nvPr>
            <p:ph type="sldNum" sz="quarter" idx="12"/>
          </p:nvPr>
        </p:nvSpPr>
        <p:spPr>
          <a:ln/>
        </p:spPr>
        <p:txBody>
          <a:bodyPr/>
          <a:lstStyle/>
          <a:p>
            <a:endParaRPr lang="en-US"/>
          </a:p>
          <a:p>
            <a:fld id="{632715E9-3F5C-434E-9F4A-91A016B7D9D3}" type="slidenum">
              <a:rPr lang="en-US"/>
              <a:pPr/>
              <a:t>7</a:t>
            </a:fld>
            <a:endParaRPr lang="en-US"/>
          </a:p>
        </p:txBody>
      </p:sp>
      <p:sp>
        <p:nvSpPr>
          <p:cNvPr id="22531" name="Rectangle 2"/>
          <p:cNvSpPr>
            <a:spLocks noGrp="1" noChangeArrowheads="1"/>
          </p:cNvSpPr>
          <p:nvPr>
            <p:ph type="title"/>
          </p:nvPr>
        </p:nvSpPr>
        <p:spPr>
          <a:xfrm>
            <a:off x="0" y="230034"/>
            <a:ext cx="9144000" cy="1143000"/>
          </a:xfrm>
        </p:spPr>
        <p:txBody>
          <a:bodyPr/>
          <a:lstStyle/>
          <a:p>
            <a:pPr eaLnBrk="1" hangingPunct="1"/>
            <a:r>
              <a:rPr lang="en-US" sz="4000" b="1" dirty="0"/>
              <a:t>1,086 Films Released 1910 </a:t>
            </a:r>
            <a:r>
              <a:rPr lang="en-US" sz="4000" b="1" dirty="0">
                <a:sym typeface="Wingdings" pitchFamily="2" charset="2"/>
              </a:rPr>
              <a:t> 1917</a:t>
            </a:r>
            <a:r>
              <a:rPr lang="en-US" sz="4000" b="1" dirty="0"/>
              <a:t> </a:t>
            </a:r>
            <a:br>
              <a:rPr lang="en-US" sz="4800" dirty="0"/>
            </a:br>
            <a:endParaRPr lang="en-US" sz="2800" i="1" dirty="0"/>
          </a:p>
        </p:txBody>
      </p:sp>
      <p:grpSp>
        <p:nvGrpSpPr>
          <p:cNvPr id="2" name="Group 24"/>
          <p:cNvGrpSpPr/>
          <p:nvPr/>
        </p:nvGrpSpPr>
        <p:grpSpPr>
          <a:xfrm>
            <a:off x="293499" y="1219200"/>
            <a:ext cx="3048000" cy="4962525"/>
            <a:chOff x="228600" y="1466850"/>
            <a:chExt cx="3048000" cy="4962525"/>
          </a:xfrm>
        </p:grpSpPr>
        <p:sp>
          <p:nvSpPr>
            <p:cNvPr id="17" name="TextBox 16"/>
            <p:cNvSpPr txBox="1"/>
            <p:nvPr/>
          </p:nvSpPr>
          <p:spPr>
            <a:xfrm>
              <a:off x="985837" y="5783044"/>
              <a:ext cx="1533526" cy="646331"/>
            </a:xfrm>
            <a:prstGeom prst="rect">
              <a:avLst/>
            </a:prstGeom>
            <a:noFill/>
          </p:spPr>
          <p:txBody>
            <a:bodyPr wrap="square" rtlCol="0">
              <a:spAutoFit/>
            </a:bodyPr>
            <a:lstStyle/>
            <a:p>
              <a:pPr algn="ctr"/>
              <a:r>
                <a:rPr lang="en-US" dirty="0"/>
                <a:t>1910</a:t>
              </a:r>
            </a:p>
            <a:p>
              <a:pPr algn="ctr"/>
              <a:r>
                <a:rPr lang="en-US" dirty="0"/>
                <a:t>One Reel</a:t>
              </a:r>
            </a:p>
          </p:txBody>
        </p:sp>
        <p:pic>
          <p:nvPicPr>
            <p:cNvPr id="7170" name="Picture 2" descr="Z:\Thanhouser Company\Posters\Old Curiosity Sho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466850"/>
              <a:ext cx="3048000" cy="4191000"/>
            </a:xfrm>
            <a:prstGeom prst="rect">
              <a:avLst/>
            </a:prstGeom>
            <a:ln>
              <a:noFill/>
            </a:ln>
            <a:effectLst>
              <a:outerShdw blurRad="292100" dist="139700" dir="2700000" algn="tl" rotWithShape="0">
                <a:srgbClr val="333333">
                  <a:alpha val="65000"/>
                </a:srgbClr>
              </a:outerShdw>
            </a:effectLst>
          </p:spPr>
        </p:pic>
      </p:grpSp>
      <p:grpSp>
        <p:nvGrpSpPr>
          <p:cNvPr id="4" name="Group 15"/>
          <p:cNvGrpSpPr/>
          <p:nvPr/>
        </p:nvGrpSpPr>
        <p:grpSpPr>
          <a:xfrm>
            <a:off x="3448050" y="990600"/>
            <a:ext cx="2343150" cy="5438775"/>
            <a:chOff x="3400426" y="990600"/>
            <a:chExt cx="2343150" cy="5438775"/>
          </a:xfrm>
        </p:grpSpPr>
        <p:sp>
          <p:nvSpPr>
            <p:cNvPr id="23" name="TextBox 22"/>
            <p:cNvSpPr txBox="1"/>
            <p:nvPr/>
          </p:nvSpPr>
          <p:spPr>
            <a:xfrm>
              <a:off x="3802353" y="5783044"/>
              <a:ext cx="1533526" cy="646331"/>
            </a:xfrm>
            <a:prstGeom prst="rect">
              <a:avLst/>
            </a:prstGeom>
            <a:noFill/>
          </p:spPr>
          <p:txBody>
            <a:bodyPr wrap="square" rtlCol="0">
              <a:spAutoFit/>
            </a:bodyPr>
            <a:lstStyle/>
            <a:p>
              <a:pPr algn="ctr"/>
              <a:r>
                <a:rPr lang="en-US" dirty="0"/>
                <a:t>1913</a:t>
              </a:r>
            </a:p>
            <a:p>
              <a:pPr algn="ctr"/>
              <a:r>
                <a:rPr lang="en-US" dirty="0"/>
                <a:t>Two Reels</a:t>
              </a:r>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00426" y="990600"/>
              <a:ext cx="2343150" cy="4724400"/>
            </a:xfrm>
            <a:prstGeom prst="rect">
              <a:avLst/>
            </a:prstGeom>
            <a:ln>
              <a:noFill/>
            </a:ln>
            <a:effectLst>
              <a:outerShdw blurRad="292100" dist="139700" dir="2700000" algn="tl" rotWithShape="0">
                <a:srgbClr val="333333">
                  <a:alpha val="65000"/>
                </a:srgbClr>
              </a:outerShdw>
            </a:effectLst>
          </p:spPr>
        </p:pic>
      </p:grpSp>
      <p:grpSp>
        <p:nvGrpSpPr>
          <p:cNvPr id="14" name="Group 13">
            <a:extLst>
              <a:ext uri="{FF2B5EF4-FFF2-40B4-BE49-F238E27FC236}">
                <a16:creationId xmlns:a16="http://schemas.microsoft.com/office/drawing/2014/main" id="{B93CDA6F-FBED-9064-62E4-C66FF767E606}"/>
              </a:ext>
            </a:extLst>
          </p:cNvPr>
          <p:cNvGrpSpPr/>
          <p:nvPr/>
        </p:nvGrpSpPr>
        <p:grpSpPr>
          <a:xfrm>
            <a:off x="6007112" y="1219200"/>
            <a:ext cx="2843389" cy="4800600"/>
            <a:chOff x="6007112" y="1447800"/>
            <a:chExt cx="2843389" cy="4800600"/>
          </a:xfrm>
        </p:grpSpPr>
        <p:sp>
          <p:nvSpPr>
            <p:cNvPr id="15" name="TextBox 14">
              <a:extLst>
                <a:ext uri="{FF2B5EF4-FFF2-40B4-BE49-F238E27FC236}">
                  <a16:creationId xmlns:a16="http://schemas.microsoft.com/office/drawing/2014/main" id="{F9614453-042B-07F1-B7B1-561E9CB0E2A5}"/>
                </a:ext>
              </a:extLst>
            </p:cNvPr>
            <p:cNvSpPr txBox="1"/>
            <p:nvPr/>
          </p:nvSpPr>
          <p:spPr>
            <a:xfrm>
              <a:off x="6629400" y="5602069"/>
              <a:ext cx="1533526" cy="646331"/>
            </a:xfrm>
            <a:prstGeom prst="rect">
              <a:avLst/>
            </a:prstGeom>
            <a:noFill/>
          </p:spPr>
          <p:txBody>
            <a:bodyPr wrap="square" rtlCol="0">
              <a:spAutoFit/>
            </a:bodyPr>
            <a:lstStyle/>
            <a:p>
              <a:pPr algn="ctr"/>
              <a:r>
                <a:rPr lang="en-US" dirty="0"/>
                <a:t>1916</a:t>
              </a:r>
            </a:p>
            <a:p>
              <a:pPr algn="ctr"/>
              <a:r>
                <a:rPr lang="en-US" dirty="0"/>
                <a:t>Five Reels</a:t>
              </a:r>
            </a:p>
          </p:txBody>
        </p:sp>
        <p:pic>
          <p:nvPicPr>
            <p:cNvPr id="16" name="Picture 2">
              <a:extLst>
                <a:ext uri="{FF2B5EF4-FFF2-40B4-BE49-F238E27FC236}">
                  <a16:creationId xmlns:a16="http://schemas.microsoft.com/office/drawing/2014/main" id="{1D08AAC0-D5D4-97FE-336B-753648BB3F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7112" y="1447800"/>
              <a:ext cx="2843389" cy="39624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BC87-6972-4DD8-B101-D973FFCA74CA}"/>
              </a:ext>
            </a:extLst>
          </p:cNvPr>
          <p:cNvSpPr>
            <a:spLocks noGrp="1"/>
          </p:cNvSpPr>
          <p:nvPr>
            <p:ph type="title"/>
          </p:nvPr>
        </p:nvSpPr>
        <p:spPr>
          <a:xfrm>
            <a:off x="152400" y="274638"/>
            <a:ext cx="8839200" cy="1143000"/>
          </a:xfrm>
        </p:spPr>
        <p:txBody>
          <a:bodyPr/>
          <a:lstStyle/>
          <a:p>
            <a:r>
              <a:rPr lang="en-US" sz="4000" b="1" dirty="0" err="1">
                <a:effectLst>
                  <a:outerShdw blurRad="38100" dist="38100" dir="2700000" algn="tl">
                    <a:srgbClr val="000000">
                      <a:alpha val="43137"/>
                    </a:srgbClr>
                  </a:outerShdw>
                </a:effectLst>
              </a:rPr>
              <a:t>Thanhouser’s</a:t>
            </a:r>
            <a:r>
              <a:rPr lang="en-US" sz="4000" b="1" dirty="0">
                <a:effectLst>
                  <a:outerShdw blurRad="38100" dist="38100" dir="2700000" algn="tl">
                    <a:srgbClr val="000000">
                      <a:alpha val="43137"/>
                    </a:srgbClr>
                  </a:outerShdw>
                </a:effectLst>
              </a:rPr>
              <a:t> Strategy for Success</a:t>
            </a:r>
          </a:p>
        </p:txBody>
      </p:sp>
      <p:sp>
        <p:nvSpPr>
          <p:cNvPr id="3" name="Content Placeholder 2">
            <a:extLst>
              <a:ext uri="{FF2B5EF4-FFF2-40B4-BE49-F238E27FC236}">
                <a16:creationId xmlns:a16="http://schemas.microsoft.com/office/drawing/2014/main" id="{073955C0-C1CB-4E0E-809F-CCE9EC2F6B2B}"/>
              </a:ext>
            </a:extLst>
          </p:cNvPr>
          <p:cNvSpPr>
            <a:spLocks noGrp="1"/>
          </p:cNvSpPr>
          <p:nvPr>
            <p:ph idx="1"/>
          </p:nvPr>
        </p:nvSpPr>
        <p:spPr>
          <a:xfrm>
            <a:off x="457200" y="1371600"/>
            <a:ext cx="8229600" cy="4525963"/>
          </a:xfrm>
        </p:spPr>
        <p:txBody>
          <a:bodyPr/>
          <a:lstStyle/>
          <a:p>
            <a:pPr>
              <a:lnSpc>
                <a:spcPct val="150000"/>
              </a:lnSpc>
            </a:pPr>
            <a:r>
              <a:rPr lang="en-US" sz="2800" dirty="0"/>
              <a:t>Hire seasoned theatrical veterans!</a:t>
            </a:r>
          </a:p>
          <a:p>
            <a:pPr lvl="1">
              <a:lnSpc>
                <a:spcPct val="150000"/>
              </a:lnSpc>
            </a:pPr>
            <a:r>
              <a:rPr lang="en-US" sz="2400" dirty="0"/>
              <a:t>Yale Boss (</a:t>
            </a:r>
            <a:r>
              <a:rPr lang="en-US" sz="2400" i="1" dirty="0"/>
              <a:t>The Actor’s Children</a:t>
            </a:r>
            <a:r>
              <a:rPr lang="en-US" sz="2400" dirty="0"/>
              <a:t>): Since age nine</a:t>
            </a:r>
          </a:p>
          <a:p>
            <a:pPr lvl="1">
              <a:lnSpc>
                <a:spcPct val="150000"/>
              </a:lnSpc>
            </a:pPr>
            <a:r>
              <a:rPr lang="en-US" sz="2400" dirty="0"/>
              <a:t>Fred </a:t>
            </a:r>
            <a:r>
              <a:rPr lang="en-US" sz="2400" dirty="0" err="1"/>
              <a:t>Santley</a:t>
            </a:r>
            <a:r>
              <a:rPr lang="en-US" sz="2400" dirty="0"/>
              <a:t> (</a:t>
            </a:r>
            <a:r>
              <a:rPr lang="en-US" sz="2400" i="1" dirty="0"/>
              <a:t>The Actor’s Children</a:t>
            </a:r>
            <a:r>
              <a:rPr lang="en-US" sz="2400" dirty="0"/>
              <a:t>): Since age five</a:t>
            </a:r>
          </a:p>
          <a:p>
            <a:pPr lvl="1">
              <a:lnSpc>
                <a:spcPct val="150000"/>
              </a:lnSpc>
            </a:pPr>
            <a:r>
              <a:rPr lang="en-US" sz="2400" dirty="0"/>
              <a:t>William Russell (</a:t>
            </a:r>
            <a:r>
              <a:rPr lang="en-US" sz="2400" i="1" dirty="0"/>
              <a:t>Little Girl Next Door</a:t>
            </a:r>
            <a:r>
              <a:rPr lang="en-US" sz="2400" dirty="0"/>
              <a:t>): Since age eight</a:t>
            </a:r>
          </a:p>
          <a:p>
            <a:pPr lvl="1">
              <a:lnSpc>
                <a:spcPct val="150000"/>
              </a:lnSpc>
            </a:pPr>
            <a:r>
              <a:rPr lang="en-US" sz="2400" dirty="0"/>
              <a:t>William Garwood (</a:t>
            </a:r>
            <a:r>
              <a:rPr lang="en-US" sz="2400" i="1" dirty="0"/>
              <a:t>Little Girl Next Door</a:t>
            </a:r>
            <a:r>
              <a:rPr lang="en-US" sz="2400" dirty="0"/>
              <a:t>): Since age 19</a:t>
            </a:r>
          </a:p>
          <a:p>
            <a:pPr lvl="1">
              <a:lnSpc>
                <a:spcPct val="150000"/>
              </a:lnSpc>
            </a:pPr>
            <a:r>
              <a:rPr lang="en-US" sz="2400" dirty="0"/>
              <a:t>Barry O’Neil (Director): With Thanhouser since 1907</a:t>
            </a:r>
          </a:p>
          <a:p>
            <a:pPr lvl="1">
              <a:lnSpc>
                <a:spcPct val="150000"/>
              </a:lnSpc>
            </a:pPr>
            <a:r>
              <a:rPr lang="en-US" sz="2400" dirty="0"/>
              <a:t>Lucius Henderson (Director): Actor since 1884 at 23</a:t>
            </a:r>
          </a:p>
          <a:p>
            <a:pPr>
              <a:lnSpc>
                <a:spcPct val="150000"/>
              </a:lnSpc>
            </a:pPr>
            <a:endParaRPr lang="en-US" sz="2800" dirty="0"/>
          </a:p>
          <a:p>
            <a:pPr>
              <a:lnSpc>
                <a:spcPct val="150000"/>
              </a:lnSpc>
            </a:pPr>
            <a:endParaRPr lang="en-US" sz="2800" dirty="0"/>
          </a:p>
        </p:txBody>
      </p:sp>
      <p:sp>
        <p:nvSpPr>
          <p:cNvPr id="4" name="Footer Placeholder 3">
            <a:extLst>
              <a:ext uri="{FF2B5EF4-FFF2-40B4-BE49-F238E27FC236}">
                <a16:creationId xmlns:a16="http://schemas.microsoft.com/office/drawing/2014/main" id="{E603A77E-0E72-4A22-B502-D2DE05D418FC}"/>
              </a:ext>
            </a:extLst>
          </p:cNvPr>
          <p:cNvSpPr>
            <a:spLocks noGrp="1"/>
          </p:cNvSpPr>
          <p:nvPr>
            <p:ph type="ftr" sz="quarter" idx="11"/>
          </p:nvPr>
        </p:nvSpPr>
        <p:spPr/>
        <p:txBody>
          <a:bodyPr/>
          <a:lstStyle/>
          <a:p>
            <a:endParaRPr lang="en-US"/>
          </a:p>
          <a:p>
            <a:r>
              <a:rPr lang="en-US"/>
              <a:t>Thanhouser Company Film Preservation, Inc.</a:t>
            </a:r>
          </a:p>
        </p:txBody>
      </p:sp>
      <p:sp>
        <p:nvSpPr>
          <p:cNvPr id="5" name="Slide Number Placeholder 4">
            <a:extLst>
              <a:ext uri="{FF2B5EF4-FFF2-40B4-BE49-F238E27FC236}">
                <a16:creationId xmlns:a16="http://schemas.microsoft.com/office/drawing/2014/main" id="{1E5ED076-A489-4F94-8EA0-9E98D93341D2}"/>
              </a:ext>
            </a:extLst>
          </p:cNvPr>
          <p:cNvSpPr>
            <a:spLocks noGrp="1"/>
          </p:cNvSpPr>
          <p:nvPr>
            <p:ph type="sldNum" sz="quarter" idx="12"/>
          </p:nvPr>
        </p:nvSpPr>
        <p:spPr/>
        <p:txBody>
          <a:bodyPr/>
          <a:lstStyle/>
          <a:p>
            <a:endParaRPr lang="en-US"/>
          </a:p>
          <a:p>
            <a:fld id="{6E487E06-7F9F-49A1-A150-E9BC4B0DEC00}" type="slidenum">
              <a:rPr lang="en-US" smtClean="0"/>
              <a:pPr/>
              <a:t>8</a:t>
            </a:fld>
            <a:endParaRPr lang="en-US"/>
          </a:p>
        </p:txBody>
      </p:sp>
    </p:spTree>
    <p:extLst>
      <p:ext uri="{BB962C8B-B14F-4D97-AF65-F5344CB8AC3E}">
        <p14:creationId xmlns:p14="http://schemas.microsoft.com/office/powerpoint/2010/main" val="7962797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2008A-2D28-4A31-ABAB-4A17EB8AECA8}"/>
              </a:ext>
            </a:extLst>
          </p:cNvPr>
          <p:cNvSpPr>
            <a:spLocks noGrp="1"/>
          </p:cNvSpPr>
          <p:nvPr>
            <p:ph type="title"/>
          </p:nvPr>
        </p:nvSpPr>
        <p:spPr/>
        <p:txBody>
          <a:bodyPr/>
          <a:lstStyle/>
          <a:p>
            <a:r>
              <a:rPr lang="en-US" sz="4000" b="1" dirty="0">
                <a:effectLst>
                  <a:outerShdw blurRad="38100" dist="38100" dir="2700000" algn="tl">
                    <a:srgbClr val="000000">
                      <a:alpha val="43137"/>
                    </a:srgbClr>
                  </a:outerShdw>
                </a:effectLst>
              </a:rPr>
              <a:t>Theatrical Handbook from 1912</a:t>
            </a:r>
          </a:p>
        </p:txBody>
      </p:sp>
      <p:sp>
        <p:nvSpPr>
          <p:cNvPr id="3" name="Footer Placeholder 2">
            <a:extLst>
              <a:ext uri="{FF2B5EF4-FFF2-40B4-BE49-F238E27FC236}">
                <a16:creationId xmlns:a16="http://schemas.microsoft.com/office/drawing/2014/main" id="{7BA42565-6089-41F4-A0CB-379F282AA95E}"/>
              </a:ext>
            </a:extLst>
          </p:cNvPr>
          <p:cNvSpPr>
            <a:spLocks noGrp="1"/>
          </p:cNvSpPr>
          <p:nvPr>
            <p:ph type="ftr" sz="quarter" idx="11"/>
          </p:nvPr>
        </p:nvSpPr>
        <p:spPr/>
        <p:txBody>
          <a:bodyPr/>
          <a:lstStyle/>
          <a:p>
            <a:endParaRPr lang="en-US"/>
          </a:p>
          <a:p>
            <a:r>
              <a:rPr lang="en-US"/>
              <a:t>Thanhouser Company Film Preservation, Inc.</a:t>
            </a:r>
          </a:p>
        </p:txBody>
      </p:sp>
      <p:sp>
        <p:nvSpPr>
          <p:cNvPr id="4" name="Slide Number Placeholder 3">
            <a:extLst>
              <a:ext uri="{FF2B5EF4-FFF2-40B4-BE49-F238E27FC236}">
                <a16:creationId xmlns:a16="http://schemas.microsoft.com/office/drawing/2014/main" id="{705020AE-7513-40A2-A941-76AE489B5DAF}"/>
              </a:ext>
            </a:extLst>
          </p:cNvPr>
          <p:cNvSpPr>
            <a:spLocks noGrp="1"/>
          </p:cNvSpPr>
          <p:nvPr>
            <p:ph type="sldNum" sz="quarter" idx="12"/>
          </p:nvPr>
        </p:nvSpPr>
        <p:spPr/>
        <p:txBody>
          <a:bodyPr/>
          <a:lstStyle/>
          <a:p>
            <a:endParaRPr lang="en-US"/>
          </a:p>
          <a:p>
            <a:fld id="{5753BCCF-37D8-43F1-9B94-64099EB95AB2}" type="slidenum">
              <a:rPr lang="en-US" smtClean="0"/>
              <a:pPr/>
              <a:t>9</a:t>
            </a:fld>
            <a:endParaRPr lang="en-US"/>
          </a:p>
        </p:txBody>
      </p:sp>
      <p:pic>
        <p:nvPicPr>
          <p:cNvPr id="8" name="Picture 7">
            <a:extLst>
              <a:ext uri="{FF2B5EF4-FFF2-40B4-BE49-F238E27FC236}">
                <a16:creationId xmlns:a16="http://schemas.microsoft.com/office/drawing/2014/main" id="{A65CA520-7A8A-4184-B5B6-ED80746A11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38400" y="1524649"/>
            <a:ext cx="4038600" cy="46135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Arrow: Right 10">
            <a:extLst>
              <a:ext uri="{FF2B5EF4-FFF2-40B4-BE49-F238E27FC236}">
                <a16:creationId xmlns:a16="http://schemas.microsoft.com/office/drawing/2014/main" id="{4CDB0459-A2B5-4FCB-B3B0-34D80420ACB0}"/>
              </a:ext>
            </a:extLst>
          </p:cNvPr>
          <p:cNvSpPr/>
          <p:nvPr/>
        </p:nvSpPr>
        <p:spPr>
          <a:xfrm>
            <a:off x="1905000" y="5268433"/>
            <a:ext cx="762000" cy="27660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1753446187"/>
      </p:ext>
    </p:extLst>
  </p:cSld>
  <p:clrMapOvr>
    <a:overrideClrMapping bg1="lt1" tx1="dk1" bg2="lt2" tx2="dk2" accent1="accent1" accent2="accent2" accent3="accent3" accent4="accent4" accent5="accent5" accent6="accent6" hlink="hlink" folHlink="folHlink"/>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14354</TotalTime>
  <Words>1619</Words>
  <Application>Microsoft Office PowerPoint</Application>
  <PresentationFormat>On-screen Show (4:3)</PresentationFormat>
  <Paragraphs>214</Paragraphs>
  <Slides>24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Courier</vt:lpstr>
      <vt:lpstr>Helv</vt:lpstr>
      <vt:lpstr>Helvetica</vt:lpstr>
      <vt:lpstr>Times New Roman</vt:lpstr>
      <vt:lpstr>Default Design</vt:lpstr>
      <vt:lpstr>From Stage to Screen  A Theatrical Look at Early Thanhouser Films</vt:lpstr>
      <vt:lpstr>Edwin Thanhouser  On the Stage (1893 - 1898)</vt:lpstr>
      <vt:lpstr>Gertrude Homan  On the Stage (1888 to 1900)</vt:lpstr>
      <vt:lpstr>Edwin &amp; Gertrude Thanhouser  Theater Managers (1899 - 1909)</vt:lpstr>
      <vt:lpstr>Edwin Thanhouser Interviewed</vt:lpstr>
      <vt:lpstr>First American Film Studio Led by Theatrical Veterans</vt:lpstr>
      <vt:lpstr>1,086 Films Released 1910  1917  </vt:lpstr>
      <vt:lpstr>Thanhouser’s Strategy for Success</vt:lpstr>
      <vt:lpstr>Theatrical Handbook from 1912</vt:lpstr>
      <vt:lpstr>The Actor’s Children March 15, 1910</vt:lpstr>
      <vt:lpstr>The Stroke of Gesture</vt:lpstr>
      <vt:lpstr>PowerPoint Presentation</vt:lpstr>
      <vt:lpstr>The Hands</vt:lpstr>
      <vt:lpstr>PowerPoint Presentation</vt:lpstr>
      <vt:lpstr>PowerPoint Presentation</vt:lpstr>
      <vt:lpstr>PowerPoint Presentation</vt:lpstr>
      <vt:lpstr>PowerPoint Presentation</vt:lpstr>
      <vt:lpstr>The Head, Face, Eyes,  Brows, and Mouth</vt:lpstr>
      <vt:lpstr>PowerPoint Presentation</vt:lpstr>
      <vt:lpstr>PowerPoint Presentation</vt:lpstr>
      <vt:lpstr>PowerPoint Presentation</vt:lpstr>
      <vt:lpstr>PowerPoint Presentation</vt:lpstr>
      <vt:lpstr>Thanhouser’s Strategy Success</vt:lpstr>
      <vt:lpstr>Thanhouser’s Fleeting Success</vt:lpstr>
    </vt:vector>
  </TitlesOfParts>
  <Company>Thanhouser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Thanhouser: A Microcosm of the Transitional Era in Silent Films</dc:title>
  <dc:creator>Ned Thanhouser</dc:creator>
  <cp:lastModifiedBy>Ned Thanhouser</cp:lastModifiedBy>
  <cp:revision>443</cp:revision>
  <dcterms:created xsi:type="dcterms:W3CDTF">2009-01-03T18:59:46Z</dcterms:created>
  <dcterms:modified xsi:type="dcterms:W3CDTF">2022-06-06T15:31:03Z</dcterms:modified>
</cp:coreProperties>
</file>